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65"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412B273-D1D6-4026-99AA-FF189071A5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82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A5344D-44DD-476C-A2F9-3E1ACEABB84F}"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262290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69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85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366329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85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44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8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7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213738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5344D-44DD-476C-A2F9-3E1ACEABB84F}" type="datetimeFigureOut">
              <a:rPr lang="en-US" smtClean="0"/>
              <a:t>6/28/2026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2B273-D1D6-4026-99AA-FF189071A5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77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A5344D-44DD-476C-A2F9-3E1ACEABB84F}"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157315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A5344D-44DD-476C-A2F9-3E1ACEABB84F}" type="datetimeFigureOut">
              <a:rPr lang="en-US" smtClean="0"/>
              <a:t>6/28/2026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2B273-D1D6-4026-99AA-FF189071A5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77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A5344D-44DD-476C-A2F9-3E1ACEABB84F}" type="datetimeFigureOut">
              <a:rPr lang="en-US" smtClean="0"/>
              <a:t>6/28/2026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2B273-D1D6-4026-99AA-FF189071A5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6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5344D-44DD-476C-A2F9-3E1ACEABB84F}" type="datetimeFigureOut">
              <a:rPr lang="en-US" smtClean="0"/>
              <a:t>6/28/2026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172896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A5344D-44DD-476C-A2F9-3E1ACEABB84F}"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B273-D1D6-4026-99AA-FF189071A5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66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A5344D-44DD-476C-A2F9-3E1ACEABB84F}" type="datetimeFigureOut">
              <a:rPr lang="en-US" smtClean="0"/>
              <a:t>6/28/2026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2B273-D1D6-4026-99AA-FF189071A522}" type="slidenum">
              <a:rPr lang="en-US" smtClean="0"/>
              <a:t>‹#›</a:t>
            </a:fld>
            <a:endParaRPr lang="en-US"/>
          </a:p>
        </p:txBody>
      </p:sp>
    </p:spTree>
    <p:extLst>
      <p:ext uri="{BB962C8B-B14F-4D97-AF65-F5344CB8AC3E}">
        <p14:creationId xmlns:p14="http://schemas.microsoft.com/office/powerpoint/2010/main" val="129709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A5344D-44DD-476C-A2F9-3E1ACEABB84F}" type="datetimeFigureOut">
              <a:rPr lang="en-US" smtClean="0"/>
              <a:t>6/28/2026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12B273-D1D6-4026-99AA-FF189071A522}" type="slidenum">
              <a:rPr lang="en-US" smtClean="0"/>
              <a:t>‹#›</a:t>
            </a:fld>
            <a:endParaRPr lang="en-US"/>
          </a:p>
        </p:txBody>
      </p:sp>
    </p:spTree>
    <p:extLst>
      <p:ext uri="{BB962C8B-B14F-4D97-AF65-F5344CB8AC3E}">
        <p14:creationId xmlns:p14="http://schemas.microsoft.com/office/powerpoint/2010/main" val="2054113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Holistic Health </a:t>
            </a:r>
            <a:endParaRPr lang="en-US" dirty="0"/>
          </a:p>
        </p:txBody>
      </p:sp>
      <p:sp>
        <p:nvSpPr>
          <p:cNvPr id="3" name="Subtitle 2"/>
          <p:cNvSpPr>
            <a:spLocks noGrp="1"/>
          </p:cNvSpPr>
          <p:nvPr>
            <p:ph type="subTitle" idx="1"/>
          </p:nvPr>
        </p:nvSpPr>
        <p:spPr/>
        <p:txBody>
          <a:bodyPr>
            <a:normAutofit lnSpcReduction="10000"/>
          </a:bodyPr>
          <a:lstStyle/>
          <a:p>
            <a:r>
              <a:rPr lang="en-US" dirty="0" smtClean="0"/>
              <a:t>Khari Pettigrew</a:t>
            </a:r>
          </a:p>
          <a:p>
            <a:r>
              <a:rPr lang="en-US" dirty="0" smtClean="0"/>
              <a:t>HW 499: Capstone Health and Wellness</a:t>
            </a:r>
          </a:p>
          <a:p>
            <a:r>
              <a:rPr lang="en-US" dirty="0" smtClean="0"/>
              <a:t>Purdue Global University</a:t>
            </a:r>
          </a:p>
          <a:p>
            <a:endParaRPr lang="en-US" dirty="0"/>
          </a:p>
        </p:txBody>
      </p:sp>
    </p:spTree>
    <p:extLst>
      <p:ext uri="{BB962C8B-B14F-4D97-AF65-F5344CB8AC3E}">
        <p14:creationId xmlns:p14="http://schemas.microsoft.com/office/powerpoint/2010/main" val="87615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Holistic Diets for Healing </a:t>
            </a:r>
          </a:p>
        </p:txBody>
      </p:sp>
      <p:sp>
        <p:nvSpPr>
          <p:cNvPr id="3" name="Content Placeholder 2"/>
          <p:cNvSpPr>
            <a:spLocks noGrp="1"/>
          </p:cNvSpPr>
          <p:nvPr>
            <p:ph idx="1"/>
          </p:nvPr>
        </p:nvSpPr>
        <p:spPr/>
        <p:txBody>
          <a:bodyPr/>
          <a:lstStyle/>
          <a:p>
            <a:r>
              <a:rPr lang="en-US" dirty="0"/>
              <a:t>Leafy green </a:t>
            </a:r>
            <a:r>
              <a:rPr lang="en-US" dirty="0" smtClean="0"/>
              <a:t>vegetables: “</a:t>
            </a:r>
            <a:r>
              <a:rPr lang="en-US" dirty="0"/>
              <a:t>R</a:t>
            </a:r>
            <a:r>
              <a:rPr lang="en-US" dirty="0" smtClean="0"/>
              <a:t>educe </a:t>
            </a:r>
            <a:r>
              <a:rPr lang="en-US" dirty="0"/>
              <a:t>inflammation and enhance your immune system.” (SSI, 2025)</a:t>
            </a:r>
            <a:endParaRPr lang="en-US" dirty="0" smtClean="0"/>
          </a:p>
          <a:p>
            <a:r>
              <a:rPr lang="en-US" dirty="0"/>
              <a:t>Garlic: </a:t>
            </a:r>
            <a:r>
              <a:rPr lang="en-US" dirty="0" smtClean="0"/>
              <a:t>“Helpful </a:t>
            </a:r>
            <a:r>
              <a:rPr lang="en-US" dirty="0"/>
              <a:t>for recovery from surgery or bacterial infections.” (SSI, 2025)</a:t>
            </a:r>
            <a:endParaRPr lang="en-US" dirty="0" smtClean="0"/>
          </a:p>
          <a:p>
            <a:r>
              <a:rPr lang="en-US" dirty="0"/>
              <a:t>Shellfish: </a:t>
            </a:r>
            <a:r>
              <a:rPr lang="en-US" dirty="0" smtClean="0"/>
              <a:t>“Immune </a:t>
            </a:r>
            <a:r>
              <a:rPr lang="en-US" dirty="0"/>
              <a:t>system and promotes healing.” (SSI, 2025)</a:t>
            </a:r>
            <a:endParaRPr lang="en-US" dirty="0" smtClean="0"/>
          </a:p>
          <a:p>
            <a:r>
              <a:rPr lang="en-US" dirty="0"/>
              <a:t>Eggs: “Eggs also contain healing minerals like iron and zinc, as well as vitamins B12 and A.” (SSI, 2025)</a:t>
            </a:r>
          </a:p>
        </p:txBody>
      </p:sp>
    </p:spTree>
    <p:extLst>
      <p:ext uri="{BB962C8B-B14F-4D97-AF65-F5344CB8AC3E}">
        <p14:creationId xmlns:p14="http://schemas.microsoft.com/office/powerpoint/2010/main" val="161342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Holistic Diets for Healing </a:t>
            </a:r>
          </a:p>
        </p:txBody>
      </p:sp>
      <p:sp>
        <p:nvSpPr>
          <p:cNvPr id="3" name="Content Placeholder 2"/>
          <p:cNvSpPr>
            <a:spLocks noGrp="1"/>
          </p:cNvSpPr>
          <p:nvPr>
            <p:ph idx="1"/>
          </p:nvPr>
        </p:nvSpPr>
        <p:spPr/>
        <p:txBody>
          <a:bodyPr/>
          <a:lstStyle/>
          <a:p>
            <a:r>
              <a:rPr lang="en-US" dirty="0"/>
              <a:t>Oily fish: </a:t>
            </a:r>
            <a:r>
              <a:rPr lang="en-US" dirty="0" smtClean="0"/>
              <a:t>“Acts </a:t>
            </a:r>
            <a:r>
              <a:rPr lang="en-US" dirty="0"/>
              <a:t>as an anti-inflammatory and painkiller. It provides protein, iron, zinc, B vitamins and selenium, which reduces inflammation and promotes healing.” (SSI, 2025</a:t>
            </a:r>
            <a:r>
              <a:rPr lang="en-US" dirty="0" smtClean="0"/>
              <a:t>)</a:t>
            </a:r>
          </a:p>
          <a:p>
            <a:r>
              <a:rPr lang="en-US" dirty="0"/>
              <a:t>Milk: </a:t>
            </a:r>
            <a:r>
              <a:rPr lang="en-US" dirty="0" smtClean="0"/>
              <a:t>“Source </a:t>
            </a:r>
            <a:r>
              <a:rPr lang="en-US" dirty="0"/>
              <a:t>of vitamin K and protein, which help your recovery process.” (SSI, 2025</a:t>
            </a:r>
            <a:r>
              <a:rPr lang="en-US" dirty="0" smtClean="0"/>
              <a:t>)</a:t>
            </a:r>
          </a:p>
          <a:p>
            <a:r>
              <a:rPr lang="en-US" dirty="0"/>
              <a:t>Oats: </a:t>
            </a:r>
            <a:r>
              <a:rPr lang="en-US" dirty="0" smtClean="0"/>
              <a:t>“Help </a:t>
            </a:r>
            <a:r>
              <a:rPr lang="en-US" dirty="0"/>
              <a:t>your body regulate blood sugar and cholesterol levels.” (SSI, 2025</a:t>
            </a:r>
            <a:r>
              <a:rPr lang="en-US" dirty="0" smtClean="0"/>
              <a:t>)</a:t>
            </a:r>
            <a:endParaRPr lang="en-US" dirty="0"/>
          </a:p>
        </p:txBody>
      </p:sp>
    </p:spTree>
    <p:extLst>
      <p:ext uri="{BB962C8B-B14F-4D97-AF65-F5344CB8AC3E}">
        <p14:creationId xmlns:p14="http://schemas.microsoft.com/office/powerpoint/2010/main" val="3363397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a:t>
            </a:r>
            <a:r>
              <a:rPr lang="en-US" dirty="0" smtClean="0"/>
              <a:t>l Healing</a:t>
            </a:r>
            <a:endParaRPr lang="en-US" dirty="0"/>
          </a:p>
        </p:txBody>
      </p:sp>
      <p:sp>
        <p:nvSpPr>
          <p:cNvPr id="3" name="Content Placeholder 2"/>
          <p:cNvSpPr>
            <a:spLocks noGrp="1"/>
          </p:cNvSpPr>
          <p:nvPr>
            <p:ph idx="1"/>
          </p:nvPr>
        </p:nvSpPr>
        <p:spPr/>
        <p:txBody>
          <a:bodyPr/>
          <a:lstStyle/>
          <a:p>
            <a:r>
              <a:rPr lang="en-US" dirty="0" smtClean="0"/>
              <a:t>According to </a:t>
            </a:r>
            <a:r>
              <a:rPr lang="en-US" dirty="0" smtClean="0"/>
              <a:t>Woods (2025</a:t>
            </a:r>
            <a:r>
              <a:rPr lang="en-US" dirty="0"/>
              <a:t>), “Spiritual healing is a holistic approach to healing that combines the mind, body, and spirit to promote physical, emotional, and spiritual well-being</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633" y="3951818"/>
            <a:ext cx="4746567" cy="1924050"/>
          </a:xfrm>
          <a:prstGeom prst="rect">
            <a:avLst/>
          </a:prstGeom>
        </p:spPr>
      </p:pic>
      <p:sp>
        <p:nvSpPr>
          <p:cNvPr id="5" name="Rectangle 4"/>
          <p:cNvSpPr/>
          <p:nvPr/>
        </p:nvSpPr>
        <p:spPr>
          <a:xfrm>
            <a:off x="7730836" y="5261956"/>
            <a:ext cx="2286000" cy="61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(2025)</a:t>
            </a:r>
            <a:endParaRPr lang="en-US" dirty="0"/>
          </a:p>
        </p:txBody>
      </p:sp>
    </p:spTree>
    <p:extLst>
      <p:ext uri="{BB962C8B-B14F-4D97-AF65-F5344CB8AC3E}">
        <p14:creationId xmlns:p14="http://schemas.microsoft.com/office/powerpoint/2010/main" val="3594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Spiritual Healing </a:t>
            </a:r>
            <a:endParaRPr lang="en-US" dirty="0"/>
          </a:p>
        </p:txBody>
      </p:sp>
      <p:sp>
        <p:nvSpPr>
          <p:cNvPr id="3" name="Content Placeholder 2"/>
          <p:cNvSpPr>
            <a:spLocks noGrp="1"/>
          </p:cNvSpPr>
          <p:nvPr>
            <p:ph idx="1"/>
          </p:nvPr>
        </p:nvSpPr>
        <p:spPr/>
        <p:txBody>
          <a:bodyPr>
            <a:normAutofit fontScale="92500" lnSpcReduction="10000"/>
          </a:bodyPr>
          <a:lstStyle/>
          <a:p>
            <a:r>
              <a:rPr lang="en-US" dirty="0"/>
              <a:t>Energy healing: This type of healing involves the transfer of energy from the healer to the patient to promote balance and harmony. (Woods, 2025)</a:t>
            </a:r>
          </a:p>
          <a:p>
            <a:r>
              <a:rPr lang="en-US" dirty="0"/>
              <a:t>Chakra healing: This type of healing focuses on the seven chakras or energy centers in the body and aims to balance and align them for optimal well-being. (Woods, 2025)</a:t>
            </a:r>
          </a:p>
          <a:p>
            <a:r>
              <a:rPr lang="en-US" dirty="0"/>
              <a:t>Reiki: This is a form of  Reiki </a:t>
            </a:r>
            <a:r>
              <a:rPr lang="en-US" dirty="0" smtClean="0"/>
              <a:t>training that </a:t>
            </a:r>
            <a:r>
              <a:rPr lang="en-US" dirty="0"/>
              <a:t>involves the transfer of energy from the healer to the patient to promote relaxation and reduce stress. (Woods, 2025)</a:t>
            </a:r>
          </a:p>
          <a:p>
            <a:r>
              <a:rPr lang="en-US" dirty="0"/>
              <a:t>Meditation: </a:t>
            </a:r>
            <a:r>
              <a:rPr lang="en-US" dirty="0" smtClean="0"/>
              <a:t>Meditation is </a:t>
            </a:r>
            <a:r>
              <a:rPr lang="en-US" dirty="0"/>
              <a:t>a powerful tool for promoting relaxation, reducing stress, and improving overall well-being. (Woods, 2025)</a:t>
            </a:r>
          </a:p>
        </p:txBody>
      </p:sp>
    </p:spTree>
    <p:extLst>
      <p:ext uri="{BB962C8B-B14F-4D97-AF65-F5344CB8AC3E}">
        <p14:creationId xmlns:p14="http://schemas.microsoft.com/office/powerpoint/2010/main" val="2989909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Spiritual Healing </a:t>
            </a:r>
            <a:endParaRPr lang="en-US" dirty="0"/>
          </a:p>
        </p:txBody>
      </p:sp>
      <p:sp>
        <p:nvSpPr>
          <p:cNvPr id="3" name="Content Placeholder 2"/>
          <p:cNvSpPr>
            <a:spLocks noGrp="1"/>
          </p:cNvSpPr>
          <p:nvPr>
            <p:ph idx="1"/>
          </p:nvPr>
        </p:nvSpPr>
        <p:spPr/>
        <p:txBody>
          <a:bodyPr>
            <a:normAutofit/>
          </a:bodyPr>
          <a:lstStyle/>
          <a:p>
            <a:r>
              <a:rPr lang="en-US" dirty="0"/>
              <a:t>Reduced stress and </a:t>
            </a:r>
            <a:r>
              <a:rPr lang="en-US" dirty="0" smtClean="0"/>
              <a:t>anxiety </a:t>
            </a:r>
            <a:r>
              <a:rPr lang="en-US" dirty="0"/>
              <a:t>(Woods, 2025</a:t>
            </a:r>
            <a:r>
              <a:rPr lang="en-US" dirty="0" smtClean="0"/>
              <a:t>)</a:t>
            </a:r>
            <a:endParaRPr lang="en-US" dirty="0"/>
          </a:p>
          <a:p>
            <a:r>
              <a:rPr lang="en-US" dirty="0"/>
              <a:t>Improved mood and emotional </a:t>
            </a:r>
            <a:r>
              <a:rPr lang="en-US" dirty="0" smtClean="0"/>
              <a:t>well-being (</a:t>
            </a:r>
            <a:r>
              <a:rPr lang="en-US" dirty="0"/>
              <a:t>Woods, 2025</a:t>
            </a:r>
            <a:r>
              <a:rPr lang="en-US" dirty="0" smtClean="0"/>
              <a:t>)</a:t>
            </a:r>
            <a:endParaRPr lang="en-US" dirty="0"/>
          </a:p>
          <a:p>
            <a:r>
              <a:rPr lang="en-US" dirty="0"/>
              <a:t>Improved physical health and </a:t>
            </a:r>
            <a:r>
              <a:rPr lang="en-US" dirty="0" smtClean="0"/>
              <a:t>well-being </a:t>
            </a:r>
            <a:r>
              <a:rPr lang="en-US" dirty="0"/>
              <a:t>(Woods, 2025</a:t>
            </a:r>
            <a:r>
              <a:rPr lang="en-US" dirty="0" smtClean="0"/>
              <a:t>)</a:t>
            </a:r>
            <a:endParaRPr lang="en-US" dirty="0"/>
          </a:p>
          <a:p>
            <a:r>
              <a:rPr lang="en-US" dirty="0"/>
              <a:t>Increased sense of connection and </a:t>
            </a:r>
            <a:r>
              <a:rPr lang="en-US" dirty="0" smtClean="0"/>
              <a:t>community </a:t>
            </a:r>
            <a:r>
              <a:rPr lang="en-US" dirty="0"/>
              <a:t>(Woods, 2025</a:t>
            </a:r>
            <a:r>
              <a:rPr lang="en-US" dirty="0" smtClean="0"/>
              <a:t>)</a:t>
            </a:r>
            <a:endParaRPr lang="en-US" dirty="0"/>
          </a:p>
          <a:p>
            <a:r>
              <a:rPr lang="en-US" dirty="0"/>
              <a:t>Improved mental clarity and </a:t>
            </a:r>
            <a:r>
              <a:rPr lang="en-US" dirty="0" smtClean="0"/>
              <a:t>focus </a:t>
            </a:r>
            <a:r>
              <a:rPr lang="en-US" dirty="0"/>
              <a:t>(Woods, 2025</a:t>
            </a:r>
            <a:r>
              <a:rPr lang="en-US" dirty="0" smtClean="0"/>
              <a:t>)</a:t>
            </a:r>
            <a:endParaRPr lang="en-US" dirty="0"/>
          </a:p>
          <a:p>
            <a:r>
              <a:rPr lang="en-US" dirty="0"/>
              <a:t>Increased sense of purpose and </a:t>
            </a:r>
            <a:r>
              <a:rPr lang="en-US" dirty="0" smtClean="0"/>
              <a:t>direction </a:t>
            </a:r>
            <a:r>
              <a:rPr lang="en-US" dirty="0"/>
              <a:t>(Woods, 2025</a:t>
            </a:r>
            <a:r>
              <a:rPr lang="en-US" dirty="0" smtClean="0"/>
              <a:t>)</a:t>
            </a:r>
            <a:endParaRPr lang="en-US" dirty="0"/>
          </a:p>
        </p:txBody>
      </p:sp>
    </p:spTree>
    <p:extLst>
      <p:ext uri="{BB962C8B-B14F-4D97-AF65-F5344CB8AC3E}">
        <p14:creationId xmlns:p14="http://schemas.microsoft.com/office/powerpoint/2010/main" val="120124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Psychological Healing </a:t>
            </a:r>
          </a:p>
        </p:txBody>
      </p:sp>
      <p:sp>
        <p:nvSpPr>
          <p:cNvPr id="3" name="Content Placeholder 2"/>
          <p:cNvSpPr>
            <a:spLocks noGrp="1"/>
          </p:cNvSpPr>
          <p:nvPr>
            <p:ph idx="1"/>
          </p:nvPr>
        </p:nvSpPr>
        <p:spPr/>
        <p:txBody>
          <a:bodyPr/>
          <a:lstStyle/>
          <a:p>
            <a:r>
              <a:rPr lang="en-US" dirty="0"/>
              <a:t>According to </a:t>
            </a:r>
            <a:r>
              <a:rPr lang="en-US" dirty="0" smtClean="0"/>
              <a:t>Nicolas (2025</a:t>
            </a:r>
            <a:r>
              <a:rPr lang="en-US" dirty="0"/>
              <a:t>), </a:t>
            </a:r>
            <a:r>
              <a:rPr lang="en-US" dirty="0" smtClean="0"/>
              <a:t>“Mental </a:t>
            </a:r>
            <a:r>
              <a:rPr lang="en-US" dirty="0"/>
              <a:t>healing isn’t about “fixing” yourself—it’s about restoring balance, building resilience, and finding peace. It may involve working through painful emotions, changing harmful thought patterns, or learning new ways to cope with stress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75" y="4231178"/>
            <a:ext cx="4331365" cy="1644690"/>
          </a:xfrm>
          <a:prstGeom prst="rect">
            <a:avLst/>
          </a:prstGeom>
        </p:spPr>
      </p:pic>
      <p:sp>
        <p:nvSpPr>
          <p:cNvPr id="5" name="Rectangle 4"/>
          <p:cNvSpPr/>
          <p:nvPr/>
        </p:nvSpPr>
        <p:spPr>
          <a:xfrm>
            <a:off x="7572895" y="5270269"/>
            <a:ext cx="1961803" cy="60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(2026)</a:t>
            </a:r>
            <a:endParaRPr lang="en-US" dirty="0"/>
          </a:p>
        </p:txBody>
      </p:sp>
    </p:spTree>
    <p:extLst>
      <p:ext uri="{BB962C8B-B14F-4D97-AF65-F5344CB8AC3E}">
        <p14:creationId xmlns:p14="http://schemas.microsoft.com/office/powerpoint/2010/main" val="90673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t>
            </a:r>
            <a:r>
              <a:rPr lang="en-US" dirty="0" smtClean="0"/>
              <a:t>of Psychological </a:t>
            </a:r>
            <a:r>
              <a:rPr lang="en-US" dirty="0"/>
              <a:t>Healing </a:t>
            </a:r>
          </a:p>
        </p:txBody>
      </p:sp>
      <p:sp>
        <p:nvSpPr>
          <p:cNvPr id="3" name="Content Placeholder 2"/>
          <p:cNvSpPr>
            <a:spLocks noGrp="1"/>
          </p:cNvSpPr>
          <p:nvPr>
            <p:ph idx="1"/>
          </p:nvPr>
        </p:nvSpPr>
        <p:spPr/>
        <p:txBody>
          <a:bodyPr>
            <a:normAutofit/>
          </a:bodyPr>
          <a:lstStyle/>
          <a:p>
            <a:r>
              <a:rPr lang="en-US" dirty="0" smtClean="0"/>
              <a:t>Journaling</a:t>
            </a:r>
            <a:r>
              <a:rPr lang="en-US" dirty="0"/>
              <a:t>: Write down thoughts and emotions to gain clarity</a:t>
            </a:r>
            <a:r>
              <a:rPr lang="en-US" dirty="0" smtClean="0"/>
              <a:t>. (Nicolas, 2025) </a:t>
            </a:r>
          </a:p>
          <a:p>
            <a:r>
              <a:rPr lang="en-US" dirty="0" smtClean="0"/>
              <a:t>Creative </a:t>
            </a:r>
            <a:r>
              <a:rPr lang="en-US" dirty="0"/>
              <a:t>outlets: Painting, music, or writing can provide healthy expression</a:t>
            </a:r>
            <a:r>
              <a:rPr lang="en-US" dirty="0" smtClean="0"/>
              <a:t>. </a:t>
            </a:r>
            <a:r>
              <a:rPr lang="en-US" dirty="0"/>
              <a:t>(Nicolas, 2025) </a:t>
            </a:r>
            <a:endParaRPr lang="en-US" dirty="0" smtClean="0"/>
          </a:p>
          <a:p>
            <a:r>
              <a:rPr lang="en-US" dirty="0" smtClean="0"/>
              <a:t>Breath work: </a:t>
            </a:r>
            <a:r>
              <a:rPr lang="en-US" dirty="0"/>
              <a:t>Deep breathing reduces stress and calms the nervous </a:t>
            </a:r>
            <a:r>
              <a:rPr lang="en-US" dirty="0" smtClean="0"/>
              <a:t>system (</a:t>
            </a:r>
            <a:r>
              <a:rPr lang="en-US" dirty="0"/>
              <a:t>Nicolas, 2025) </a:t>
            </a:r>
            <a:endParaRPr lang="en-US" dirty="0" smtClean="0"/>
          </a:p>
          <a:p>
            <a:r>
              <a:rPr lang="en-US" dirty="0" smtClean="0"/>
              <a:t>Gratitude </a:t>
            </a:r>
            <a:r>
              <a:rPr lang="en-US" dirty="0"/>
              <a:t>lists: Shifting focus to what’s positive fosters hope</a:t>
            </a:r>
            <a:r>
              <a:rPr lang="en-US" dirty="0" smtClean="0"/>
              <a:t>. </a:t>
            </a:r>
            <a:r>
              <a:rPr lang="en-US" dirty="0"/>
              <a:t>(Nicolas, 2025) </a:t>
            </a:r>
          </a:p>
          <a:p>
            <a:pPr marL="0" indent="0">
              <a:buNone/>
            </a:pPr>
            <a:endParaRPr lang="en-US" dirty="0"/>
          </a:p>
        </p:txBody>
      </p:sp>
    </p:spTree>
    <p:extLst>
      <p:ext uri="{BB962C8B-B14F-4D97-AF65-F5344CB8AC3E}">
        <p14:creationId xmlns:p14="http://schemas.microsoft.com/office/powerpoint/2010/main" val="1044119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Psychological Healing </a:t>
            </a:r>
          </a:p>
        </p:txBody>
      </p:sp>
      <p:sp>
        <p:nvSpPr>
          <p:cNvPr id="3" name="Content Placeholder 2"/>
          <p:cNvSpPr>
            <a:spLocks noGrp="1"/>
          </p:cNvSpPr>
          <p:nvPr>
            <p:ph idx="1"/>
          </p:nvPr>
        </p:nvSpPr>
        <p:spPr/>
        <p:txBody>
          <a:bodyPr/>
          <a:lstStyle/>
          <a:p>
            <a:r>
              <a:rPr lang="en-US" dirty="0" smtClean="0"/>
              <a:t>Reduces </a:t>
            </a:r>
            <a:r>
              <a:rPr lang="en-US" dirty="0"/>
              <a:t>psychological </a:t>
            </a:r>
            <a:r>
              <a:rPr lang="en-US" dirty="0" smtClean="0"/>
              <a:t>distress</a:t>
            </a:r>
          </a:p>
          <a:p>
            <a:r>
              <a:rPr lang="en-US" dirty="0"/>
              <a:t>R</a:t>
            </a:r>
            <a:r>
              <a:rPr lang="en-US" dirty="0" smtClean="0"/>
              <a:t>esolves </a:t>
            </a:r>
            <a:r>
              <a:rPr lang="en-US" dirty="0"/>
              <a:t>past </a:t>
            </a:r>
            <a:r>
              <a:rPr lang="en-US" dirty="0" smtClean="0"/>
              <a:t>trauma</a:t>
            </a:r>
          </a:p>
          <a:p>
            <a:r>
              <a:rPr lang="en-US" dirty="0"/>
              <a:t>B</a:t>
            </a:r>
            <a:r>
              <a:rPr lang="en-US" dirty="0" smtClean="0"/>
              <a:t>uilds </a:t>
            </a:r>
            <a:r>
              <a:rPr lang="en-US" dirty="0"/>
              <a:t>lifelong coping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476" y="4039984"/>
            <a:ext cx="3717520" cy="1835883"/>
          </a:xfrm>
          <a:prstGeom prst="rect">
            <a:avLst/>
          </a:prstGeom>
        </p:spPr>
      </p:pic>
      <p:sp>
        <p:nvSpPr>
          <p:cNvPr id="5" name="Rectangle 4"/>
          <p:cNvSpPr/>
          <p:nvPr/>
        </p:nvSpPr>
        <p:spPr>
          <a:xfrm>
            <a:off x="7564582" y="5253644"/>
            <a:ext cx="2028305" cy="58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(2026)</a:t>
            </a:r>
            <a:endParaRPr lang="en-US" dirty="0"/>
          </a:p>
        </p:txBody>
      </p:sp>
    </p:spTree>
    <p:extLst>
      <p:ext uri="{BB962C8B-B14F-4D97-AF65-F5344CB8AC3E}">
        <p14:creationId xmlns:p14="http://schemas.microsoft.com/office/powerpoint/2010/main" val="55942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Separate into different boxes. If the practice is a spiritual healing practice put it into the spiritual healing </a:t>
            </a:r>
            <a:r>
              <a:rPr lang="en-US" dirty="0"/>
              <a:t>box. If the practice is </a:t>
            </a:r>
            <a:r>
              <a:rPr lang="en-US" dirty="0" smtClean="0"/>
              <a:t>a psychological  </a:t>
            </a:r>
            <a:r>
              <a:rPr lang="en-US" dirty="0"/>
              <a:t>healing practice put it into the </a:t>
            </a:r>
            <a:r>
              <a:rPr lang="en-US" dirty="0" smtClean="0"/>
              <a:t>psychological </a:t>
            </a:r>
            <a:r>
              <a:rPr lang="en-US" dirty="0"/>
              <a:t>healing box.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94" y="4132793"/>
            <a:ext cx="3767484" cy="1743075"/>
          </a:xfrm>
          <a:prstGeom prst="rect">
            <a:avLst/>
          </a:prstGeom>
        </p:spPr>
      </p:pic>
      <p:sp>
        <p:nvSpPr>
          <p:cNvPr id="5" name="Rectangle 4"/>
          <p:cNvSpPr/>
          <p:nvPr/>
        </p:nvSpPr>
        <p:spPr>
          <a:xfrm>
            <a:off x="7971905" y="5311833"/>
            <a:ext cx="2244437" cy="564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(2025)</a:t>
            </a:r>
            <a:endParaRPr lang="en-US" dirty="0"/>
          </a:p>
        </p:txBody>
      </p:sp>
    </p:spTree>
    <p:extLst>
      <p:ext uri="{BB962C8B-B14F-4D97-AF65-F5344CB8AC3E}">
        <p14:creationId xmlns:p14="http://schemas.microsoft.com/office/powerpoint/2010/main" val="72015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Journaling</a:t>
            </a:r>
          </a:p>
          <a:p>
            <a:r>
              <a:rPr lang="en-US" dirty="0"/>
              <a:t>Chakra </a:t>
            </a:r>
            <a:r>
              <a:rPr lang="en-US" dirty="0" smtClean="0"/>
              <a:t>healing</a:t>
            </a:r>
          </a:p>
          <a:p>
            <a:r>
              <a:rPr lang="en-US" dirty="0"/>
              <a:t>Reiki</a:t>
            </a:r>
            <a:endParaRPr lang="en-US" dirty="0" smtClean="0"/>
          </a:p>
          <a:p>
            <a:r>
              <a:rPr lang="en-US" dirty="0"/>
              <a:t>Breath </a:t>
            </a:r>
            <a:r>
              <a:rPr lang="en-US" dirty="0" smtClean="0"/>
              <a:t>work</a:t>
            </a:r>
          </a:p>
          <a:p>
            <a:r>
              <a:rPr lang="en-US" dirty="0"/>
              <a:t>Energy </a:t>
            </a:r>
            <a:r>
              <a:rPr lang="en-US" dirty="0" smtClean="0"/>
              <a:t>healing</a:t>
            </a:r>
          </a:p>
          <a:p>
            <a:r>
              <a:rPr lang="en-US" dirty="0"/>
              <a:t>Gratitude lists</a:t>
            </a:r>
            <a:endParaRPr lang="en-US" dirty="0" smtClean="0"/>
          </a:p>
          <a:p>
            <a:endParaRPr lang="en-US" dirty="0"/>
          </a:p>
        </p:txBody>
      </p:sp>
      <p:sp>
        <p:nvSpPr>
          <p:cNvPr id="5" name="Rectangle 4"/>
          <p:cNvSpPr/>
          <p:nvPr/>
        </p:nvSpPr>
        <p:spPr>
          <a:xfrm>
            <a:off x="8852360" y="4971009"/>
            <a:ext cx="2110739" cy="731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(2026)</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48" y="2851265"/>
            <a:ext cx="4194810" cy="2851265"/>
          </a:xfrm>
          <a:prstGeom prst="rect">
            <a:avLst/>
          </a:prstGeom>
        </p:spPr>
      </p:pic>
    </p:spTree>
    <p:extLst>
      <p:ext uri="{BB962C8B-B14F-4D97-AF65-F5344CB8AC3E}">
        <p14:creationId xmlns:p14="http://schemas.microsoft.com/office/powerpoint/2010/main" val="1896523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Holistic Health?</a:t>
            </a:r>
            <a:endParaRPr lang="en-US" dirty="0"/>
          </a:p>
        </p:txBody>
      </p:sp>
      <p:sp>
        <p:nvSpPr>
          <p:cNvPr id="3" name="Content Placeholder 2"/>
          <p:cNvSpPr>
            <a:spLocks noGrp="1"/>
          </p:cNvSpPr>
          <p:nvPr>
            <p:ph idx="1"/>
          </p:nvPr>
        </p:nvSpPr>
        <p:spPr/>
        <p:txBody>
          <a:bodyPr/>
          <a:lstStyle/>
          <a:p>
            <a:r>
              <a:rPr lang="en-US" dirty="0" smtClean="0"/>
              <a:t>According to Holistic Council (2026</a:t>
            </a:r>
            <a:r>
              <a:rPr lang="en-US" dirty="0"/>
              <a:t>), </a:t>
            </a:r>
            <a:r>
              <a:rPr lang="en-US" dirty="0" smtClean="0"/>
              <a:t>“Holistic </a:t>
            </a:r>
            <a:r>
              <a:rPr lang="en-US" dirty="0"/>
              <a:t>Health is the practice of working with the “whole” person to improve overall health, energy, and outlook. Rather than a disease based approach to health care–see a doctor, take a pill, rinse, and repeat–a holistic practitioner uses a wellness-based model to treat everything – mind, body, spirit, and beyond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544" y="4497184"/>
            <a:ext cx="4219575" cy="1378683"/>
          </a:xfrm>
          <a:prstGeom prst="rect">
            <a:avLst/>
          </a:prstGeom>
        </p:spPr>
      </p:pic>
      <p:sp>
        <p:nvSpPr>
          <p:cNvPr id="5" name="Rectangle 4"/>
          <p:cNvSpPr/>
          <p:nvPr/>
        </p:nvSpPr>
        <p:spPr>
          <a:xfrm>
            <a:off x="6799811" y="5195455"/>
            <a:ext cx="2211185" cy="680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a:t>
            </a:r>
          </a:p>
          <a:p>
            <a:pPr algn="ctr"/>
            <a:r>
              <a:rPr lang="en-US" dirty="0" smtClean="0"/>
              <a:t>(2025)</a:t>
            </a:r>
            <a:endParaRPr lang="en-US" dirty="0"/>
          </a:p>
        </p:txBody>
      </p:sp>
    </p:spTree>
    <p:extLst>
      <p:ext uri="{BB962C8B-B14F-4D97-AF65-F5344CB8AC3E}">
        <p14:creationId xmlns:p14="http://schemas.microsoft.com/office/powerpoint/2010/main" val="159656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5" cy="1303867"/>
          </a:xfrm>
        </p:spPr>
        <p:txBody>
          <a:bodyPr/>
          <a:lstStyle/>
          <a:p>
            <a:r>
              <a:rPr lang="en-US" dirty="0" smtClean="0"/>
              <a:t>Exercise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6892872"/>
              </p:ext>
            </p:extLst>
          </p:nvPr>
        </p:nvGraphicFramePr>
        <p:xfrm>
          <a:off x="1295400" y="2557463"/>
          <a:ext cx="9601200" cy="347472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360805282"/>
                    </a:ext>
                  </a:extLst>
                </a:gridCol>
                <a:gridCol w="4800600">
                  <a:extLst>
                    <a:ext uri="{9D8B030D-6E8A-4147-A177-3AD203B41FA5}">
                      <a16:colId xmlns:a16="http://schemas.microsoft.com/office/drawing/2014/main" val="2513142123"/>
                    </a:ext>
                  </a:extLst>
                </a:gridCol>
              </a:tblGrid>
              <a:tr h="1601629">
                <a:tc>
                  <a:txBody>
                    <a:bodyPr/>
                    <a:lstStyle/>
                    <a:p>
                      <a:r>
                        <a:rPr lang="en-US" sz="5400" dirty="0" smtClean="0"/>
                        <a:t>Spiritual Healing </a:t>
                      </a:r>
                      <a:endParaRPr lang="en-US" sz="5400" dirty="0"/>
                    </a:p>
                  </a:txBody>
                  <a:tcPr/>
                </a:tc>
                <a:tc>
                  <a:txBody>
                    <a:bodyPr/>
                    <a:lstStyle/>
                    <a:p>
                      <a:pPr marL="285750" indent="-285750">
                        <a:buFont typeface="Arial" panose="020B0604020202020204" pitchFamily="34" charset="0"/>
                        <a:buChar char="•"/>
                      </a:pPr>
                      <a:r>
                        <a:rPr lang="en-US" sz="2800" dirty="0" smtClean="0"/>
                        <a:t>Journaling</a:t>
                      </a:r>
                    </a:p>
                    <a:p>
                      <a:pPr marL="285750" indent="-285750">
                        <a:buFont typeface="Arial" panose="020B0604020202020204" pitchFamily="34" charset="0"/>
                        <a:buChar char="•"/>
                      </a:pPr>
                      <a:r>
                        <a:rPr lang="en-US" sz="2800" dirty="0" smtClean="0"/>
                        <a:t>Breath work</a:t>
                      </a:r>
                    </a:p>
                    <a:p>
                      <a:pPr marL="285750" indent="-285750">
                        <a:buFont typeface="Arial" panose="020B0604020202020204" pitchFamily="34" charset="0"/>
                        <a:buChar char="•"/>
                      </a:pPr>
                      <a:r>
                        <a:rPr lang="en-US" sz="2800" dirty="0" smtClean="0"/>
                        <a:t>Gratitude lists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105112284"/>
                  </a:ext>
                </a:extLst>
              </a:tr>
              <a:tr h="1601629">
                <a:tc>
                  <a:txBody>
                    <a:bodyPr/>
                    <a:lstStyle/>
                    <a:p>
                      <a:r>
                        <a:rPr lang="en-US" sz="5400" dirty="0" smtClean="0"/>
                        <a:t>Psychological Healing </a:t>
                      </a:r>
                      <a:endParaRPr lang="en-US" sz="5400" dirty="0"/>
                    </a:p>
                  </a:txBody>
                  <a:tcPr/>
                </a:tc>
                <a:tc>
                  <a:txBody>
                    <a:bodyPr/>
                    <a:lstStyle/>
                    <a:p>
                      <a:pPr marL="285750" indent="-285750">
                        <a:buFont typeface="Arial" panose="020B0604020202020204" pitchFamily="34" charset="0"/>
                        <a:buChar char="•"/>
                      </a:pPr>
                      <a:r>
                        <a:rPr lang="en-US" sz="2800" dirty="0" smtClean="0"/>
                        <a:t>Chakra healing</a:t>
                      </a:r>
                    </a:p>
                    <a:p>
                      <a:pPr marL="285750" indent="-285750">
                        <a:buFont typeface="Arial" panose="020B0604020202020204" pitchFamily="34" charset="0"/>
                        <a:buChar char="•"/>
                      </a:pPr>
                      <a:r>
                        <a:rPr lang="en-US" sz="2800" dirty="0" smtClean="0"/>
                        <a:t>Reiki</a:t>
                      </a:r>
                    </a:p>
                    <a:p>
                      <a:pPr marL="285750" indent="-285750">
                        <a:buFont typeface="Arial" panose="020B0604020202020204" pitchFamily="34" charset="0"/>
                        <a:buChar char="•"/>
                      </a:pPr>
                      <a:r>
                        <a:rPr lang="en-US" sz="2800" dirty="0" smtClean="0"/>
                        <a:t>Energy healing</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495193482"/>
                  </a:ext>
                </a:extLst>
              </a:tr>
            </a:tbl>
          </a:graphicData>
        </a:graphic>
      </p:graphicFrame>
    </p:spTree>
    <p:extLst>
      <p:ext uri="{BB962C8B-B14F-4D97-AF65-F5344CB8AC3E}">
        <p14:creationId xmlns:p14="http://schemas.microsoft.com/office/powerpoint/2010/main" val="44544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177598"/>
          </a:xfrm>
        </p:spPr>
        <p:txBody>
          <a:bodyPr/>
          <a:lstStyle/>
          <a:p>
            <a:r>
              <a:rPr lang="en-US" dirty="0" smtClean="0"/>
              <a:t>QUIZ</a:t>
            </a:r>
            <a:endParaRPr lang="en-US" dirty="0"/>
          </a:p>
        </p:txBody>
      </p:sp>
    </p:spTree>
    <p:extLst>
      <p:ext uri="{BB962C8B-B14F-4D97-AF65-F5344CB8AC3E}">
        <p14:creationId xmlns:p14="http://schemas.microsoft.com/office/powerpoint/2010/main" val="498993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7 dimensions of wellness what is the definition of spiritual?</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lphaUcPeriod"/>
            </a:pPr>
            <a:r>
              <a:rPr lang="en-US" dirty="0"/>
              <a:t>Engaging in creative pursuits and intellectually stimulating activities is a proven approach to keeping minds alert and </a:t>
            </a:r>
            <a:r>
              <a:rPr lang="en-US" dirty="0" smtClean="0"/>
              <a:t>interested.</a:t>
            </a:r>
          </a:p>
          <a:p>
            <a:pPr marL="457200" indent="-457200">
              <a:buFont typeface="+mj-lt"/>
              <a:buAutoNum type="alphaUcPeriod"/>
            </a:pPr>
            <a:r>
              <a:rPr lang="en-US" dirty="0"/>
              <a:t>Living with meaning and purpose in life, guided by personal values, is key to feelings of well-being and connection to the larger </a:t>
            </a:r>
            <a:r>
              <a:rPr lang="en-US" dirty="0" smtClean="0"/>
              <a:t>world.</a:t>
            </a:r>
          </a:p>
          <a:p>
            <a:pPr marL="457200" indent="-457200">
              <a:buFont typeface="+mj-lt"/>
              <a:buAutoNum type="alphaUcPeriod"/>
            </a:pPr>
            <a:r>
              <a:rPr lang="en-US" dirty="0"/>
              <a:t>Feelings are the lens through which people view the world, and the ability to be aware of and direct one’s feelings helps to create balance in </a:t>
            </a:r>
            <a:r>
              <a:rPr lang="en-US" dirty="0" smtClean="0"/>
              <a:t>life.</a:t>
            </a:r>
          </a:p>
          <a:p>
            <a:pPr marL="457200" indent="-457200">
              <a:buFont typeface="+mj-lt"/>
              <a:buAutoNum type="alphaUcPeriod"/>
            </a:pPr>
            <a:r>
              <a:rPr lang="en-US" dirty="0"/>
              <a:t>Surrounded by natural and man-made environments, good stewardship means respecting resources by choosing “green” processes that re-use and recycle goods</a:t>
            </a:r>
            <a:endParaRPr lang="en-US" dirty="0" smtClean="0"/>
          </a:p>
          <a:p>
            <a:pPr marL="457200" indent="-457200">
              <a:buFont typeface="+mj-lt"/>
              <a:buAutoNum type="alphaUcPeriod"/>
            </a:pPr>
            <a:endParaRPr lang="en-US" dirty="0"/>
          </a:p>
        </p:txBody>
      </p:sp>
    </p:spTree>
    <p:extLst>
      <p:ext uri="{BB962C8B-B14F-4D97-AF65-F5344CB8AC3E}">
        <p14:creationId xmlns:p14="http://schemas.microsoft.com/office/powerpoint/2010/main" val="284258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normAutofit/>
          </a:bodyPr>
          <a:lstStyle/>
          <a:p>
            <a:r>
              <a:rPr lang="en-US" sz="6600" dirty="0" smtClean="0"/>
              <a:t>B </a:t>
            </a:r>
            <a:endParaRPr lang="en-US" sz="6600" dirty="0"/>
          </a:p>
        </p:txBody>
      </p:sp>
    </p:spTree>
    <p:extLst>
      <p:ext uri="{BB962C8B-B14F-4D97-AF65-F5344CB8AC3E}">
        <p14:creationId xmlns:p14="http://schemas.microsoft.com/office/powerpoint/2010/main" val="2067936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leafy </a:t>
            </a:r>
            <a:r>
              <a:rPr lang="en-US" dirty="0"/>
              <a:t>green </a:t>
            </a:r>
            <a:r>
              <a:rPr lang="en-US" dirty="0" smtClean="0"/>
              <a:t>vegetables help your body heal?</a:t>
            </a:r>
            <a:endParaRPr lang="en-US" dirty="0"/>
          </a:p>
        </p:txBody>
      </p:sp>
      <p:sp>
        <p:nvSpPr>
          <p:cNvPr id="3" name="Content Placeholder 2"/>
          <p:cNvSpPr>
            <a:spLocks noGrp="1"/>
          </p:cNvSpPr>
          <p:nvPr>
            <p:ph idx="1"/>
          </p:nvPr>
        </p:nvSpPr>
        <p:spPr/>
        <p:txBody>
          <a:bodyPr/>
          <a:lstStyle/>
          <a:p>
            <a:pPr marL="457200" indent="-457200">
              <a:buFont typeface="+mj-lt"/>
              <a:buAutoNum type="alphaUcPeriod"/>
            </a:pPr>
            <a:r>
              <a:rPr lang="en-US" dirty="0"/>
              <a:t>Reduce inflammation and enhance your immune </a:t>
            </a:r>
            <a:r>
              <a:rPr lang="en-US" dirty="0" smtClean="0"/>
              <a:t>system</a:t>
            </a:r>
          </a:p>
          <a:p>
            <a:pPr marL="457200" indent="-457200">
              <a:buFont typeface="+mj-lt"/>
              <a:buAutoNum type="alphaUcPeriod"/>
            </a:pPr>
            <a:r>
              <a:rPr lang="en-US" dirty="0"/>
              <a:t>Source of vitamin K and protein, which help your recovery </a:t>
            </a:r>
            <a:r>
              <a:rPr lang="en-US" dirty="0" smtClean="0"/>
              <a:t>process</a:t>
            </a:r>
          </a:p>
          <a:p>
            <a:pPr marL="457200" indent="-457200">
              <a:buFont typeface="+mj-lt"/>
              <a:buAutoNum type="alphaUcPeriod"/>
            </a:pPr>
            <a:r>
              <a:rPr lang="en-US" dirty="0" smtClean="0"/>
              <a:t>Contain </a:t>
            </a:r>
            <a:r>
              <a:rPr lang="en-US" dirty="0"/>
              <a:t>healing minerals like iron and zinc, as well as vitamins B12 and </a:t>
            </a:r>
            <a:r>
              <a:rPr lang="en-US" dirty="0" smtClean="0"/>
              <a:t>A</a:t>
            </a:r>
          </a:p>
          <a:p>
            <a:pPr marL="457200" indent="-457200">
              <a:buFont typeface="+mj-lt"/>
              <a:buAutoNum type="alphaUcPeriod"/>
            </a:pPr>
            <a:r>
              <a:rPr lang="en-US" dirty="0"/>
              <a:t>Acts as an anti-inflammatory and painkiller</a:t>
            </a:r>
          </a:p>
        </p:txBody>
      </p:sp>
    </p:spTree>
    <p:extLst>
      <p:ext uri="{BB962C8B-B14F-4D97-AF65-F5344CB8AC3E}">
        <p14:creationId xmlns:p14="http://schemas.microsoft.com/office/powerpoint/2010/main" val="2013630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normAutofit/>
          </a:bodyPr>
          <a:lstStyle/>
          <a:p>
            <a:r>
              <a:rPr lang="en-US" sz="6600" dirty="0" smtClean="0"/>
              <a:t>A</a:t>
            </a:r>
            <a:endParaRPr lang="en-US" sz="6600" dirty="0"/>
          </a:p>
        </p:txBody>
      </p:sp>
    </p:spTree>
    <p:extLst>
      <p:ext uri="{BB962C8B-B14F-4D97-AF65-F5344CB8AC3E}">
        <p14:creationId xmlns:p14="http://schemas.microsoft.com/office/powerpoint/2010/main" val="296000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o</a:t>
            </a:r>
            <a:r>
              <a:rPr lang="en-US" dirty="0" smtClean="0"/>
              <a:t>ily fish help </a:t>
            </a:r>
            <a:r>
              <a:rPr lang="en-US" dirty="0"/>
              <a:t>your body heal?</a:t>
            </a:r>
          </a:p>
        </p:txBody>
      </p:sp>
      <p:sp>
        <p:nvSpPr>
          <p:cNvPr id="3" name="Content Placeholder 2"/>
          <p:cNvSpPr>
            <a:spLocks noGrp="1"/>
          </p:cNvSpPr>
          <p:nvPr>
            <p:ph idx="1"/>
          </p:nvPr>
        </p:nvSpPr>
        <p:spPr/>
        <p:txBody>
          <a:bodyPr/>
          <a:lstStyle/>
          <a:p>
            <a:pPr marL="457200" indent="-457200">
              <a:buFont typeface="+mj-lt"/>
              <a:buAutoNum type="alphaUcPeriod"/>
            </a:pPr>
            <a:r>
              <a:rPr lang="en-US" dirty="0"/>
              <a:t>Reduce inflammation and enhance your immune system</a:t>
            </a:r>
          </a:p>
          <a:p>
            <a:pPr marL="457200" indent="-457200">
              <a:buFont typeface="+mj-lt"/>
              <a:buAutoNum type="alphaUcPeriod"/>
            </a:pPr>
            <a:r>
              <a:rPr lang="en-US" dirty="0"/>
              <a:t>Source of vitamin K and protein, which help your recovery process</a:t>
            </a:r>
          </a:p>
          <a:p>
            <a:pPr marL="457200" indent="-457200">
              <a:buFont typeface="+mj-lt"/>
              <a:buAutoNum type="alphaUcPeriod"/>
            </a:pPr>
            <a:r>
              <a:rPr lang="en-US" dirty="0"/>
              <a:t>Contain healing minerals like iron and zinc, as well as vitamins B12 and A</a:t>
            </a:r>
          </a:p>
          <a:p>
            <a:pPr marL="457200" indent="-457200">
              <a:buFont typeface="+mj-lt"/>
              <a:buAutoNum type="alphaUcPeriod"/>
            </a:pPr>
            <a:r>
              <a:rPr lang="en-US" dirty="0"/>
              <a:t>Acts as an anti-inflammatory and painkiller</a:t>
            </a:r>
          </a:p>
          <a:p>
            <a:pPr marL="457200" indent="-457200">
              <a:buFont typeface="+mj-lt"/>
              <a:buAutoNum type="alphaUcPeriod"/>
            </a:pPr>
            <a:endParaRPr lang="en-US" dirty="0"/>
          </a:p>
        </p:txBody>
      </p:sp>
    </p:spTree>
    <p:extLst>
      <p:ext uri="{BB962C8B-B14F-4D97-AF65-F5344CB8AC3E}">
        <p14:creationId xmlns:p14="http://schemas.microsoft.com/office/powerpoint/2010/main" val="1139278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normAutofit/>
          </a:bodyPr>
          <a:lstStyle/>
          <a:p>
            <a:r>
              <a:rPr lang="en-US" sz="6600" dirty="0" smtClean="0"/>
              <a:t>D</a:t>
            </a:r>
            <a:endParaRPr lang="en-US" sz="6600" dirty="0"/>
          </a:p>
        </p:txBody>
      </p:sp>
    </p:spTree>
    <p:extLst>
      <p:ext uri="{BB962C8B-B14F-4D97-AF65-F5344CB8AC3E}">
        <p14:creationId xmlns:p14="http://schemas.microsoft.com/office/powerpoint/2010/main" val="1968468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Holistic Council. (2026). What is holistic health? • Holistic Council. https://holisticcouncil.org/what-is-holistic-health/ </a:t>
            </a:r>
          </a:p>
          <a:p>
            <a:r>
              <a:rPr lang="en-US" dirty="0"/>
              <a:t>ICAA. (2025). The seven dimensions of Wellness - International Council on Active Aging®. https://www.icaa.cc/activeagingandwellness/wellness.htm </a:t>
            </a:r>
            <a:endParaRPr lang="en-US" dirty="0" smtClean="0"/>
          </a:p>
          <a:p>
            <a:r>
              <a:rPr lang="en-US" dirty="0" err="1"/>
              <a:t>Istock</a:t>
            </a:r>
            <a:r>
              <a:rPr lang="en-US" dirty="0"/>
              <a:t>. (2025). Bags of dried herbs. </a:t>
            </a:r>
            <a:r>
              <a:rPr lang="en-US" dirty="0" err="1"/>
              <a:t>I</a:t>
            </a:r>
            <a:r>
              <a:rPr lang="en-US" dirty="0" err="1" smtClean="0"/>
              <a:t>Stock</a:t>
            </a:r>
            <a:r>
              <a:rPr lang="en-US" dirty="0"/>
              <a:t>. https://www.istockphoto.com/photo/medical-herbs-gm173586199-7977172 </a:t>
            </a:r>
          </a:p>
          <a:p>
            <a:r>
              <a:rPr lang="en-US" dirty="0"/>
              <a:t>Nicolas, S. (2025, September 1). How to start to heal mentally: A practical guide. https://tampacounselingandwellness.com/mh-blogs/how-to-start-to-heal-mentally/ </a:t>
            </a:r>
          </a:p>
          <a:p>
            <a:r>
              <a:rPr lang="en-US" dirty="0"/>
              <a:t>SSI. (2025). Top 10 foods to help you heal - the Southeastern Spine Institute. https://southeasternspine.com/top-10-foods-to-help-you-heal/ </a:t>
            </a:r>
          </a:p>
          <a:p>
            <a:r>
              <a:rPr lang="en-US" dirty="0" err="1"/>
              <a:t>Thieme</a:t>
            </a:r>
            <a:r>
              <a:rPr lang="en-US" dirty="0"/>
              <a:t>-Burdette, M. (2026). Explained: Holistic vs modern western medicine » global autoimmune institute. https://www.autoimmuneinstitute.org/articles/explained-holistic-vs-modern-western-medicine/ </a:t>
            </a:r>
          </a:p>
          <a:p>
            <a:r>
              <a:rPr lang="en-US" dirty="0"/>
              <a:t>Woods, J. (2025, May 22). What is the concept of spiritual healing? | </a:t>
            </a:r>
            <a:r>
              <a:rPr lang="en-US" dirty="0" err="1"/>
              <a:t>souladvisor</a:t>
            </a:r>
            <a:r>
              <a:rPr lang="en-US" dirty="0"/>
              <a:t>. https://www.souladvisor.com/your-sanctuary/article/what-is-spiritual-healing-unlocking-the-power-of-the-mind-and-body-soul </a:t>
            </a:r>
          </a:p>
          <a:p>
            <a:endParaRPr lang="en-US" dirty="0"/>
          </a:p>
        </p:txBody>
      </p:sp>
    </p:spTree>
    <p:extLst>
      <p:ext uri="{BB962C8B-B14F-4D97-AF65-F5344CB8AC3E}">
        <p14:creationId xmlns:p14="http://schemas.microsoft.com/office/powerpoint/2010/main" val="1151341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668" y="4597400"/>
            <a:ext cx="9601196" cy="1303867"/>
          </a:xfrm>
        </p:spPr>
        <p:txBody>
          <a:bodyPr/>
          <a:lstStyle/>
          <a:p>
            <a:r>
              <a:rPr lang="en-US" dirty="0" smtClean="0"/>
              <a:t>THANK YOU!!!</a:t>
            </a:r>
            <a:endParaRPr lang="en-US" dirty="0"/>
          </a:p>
        </p:txBody>
      </p:sp>
    </p:spTree>
    <p:extLst>
      <p:ext uri="{BB962C8B-B14F-4D97-AF65-F5344CB8AC3E}">
        <p14:creationId xmlns:p14="http://schemas.microsoft.com/office/powerpoint/2010/main" val="186012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KNOW ABOUT HOLISTIC HEALTH?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162" y="2701637"/>
            <a:ext cx="4257675" cy="3341716"/>
          </a:xfrm>
          <a:prstGeom prst="rect">
            <a:avLst/>
          </a:prstGeom>
        </p:spPr>
      </p:pic>
      <p:sp>
        <p:nvSpPr>
          <p:cNvPr id="5" name="Rectangle 4"/>
          <p:cNvSpPr/>
          <p:nvPr/>
        </p:nvSpPr>
        <p:spPr>
          <a:xfrm>
            <a:off x="8345978" y="5436524"/>
            <a:ext cx="2011680" cy="60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 (2025)</a:t>
            </a:r>
            <a:endParaRPr lang="en-US" dirty="0"/>
          </a:p>
        </p:txBody>
      </p:sp>
    </p:spTree>
    <p:extLst>
      <p:ext uri="{BB962C8B-B14F-4D97-AF65-F5344CB8AC3E}">
        <p14:creationId xmlns:p14="http://schemas.microsoft.com/office/powerpoint/2010/main" val="276360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5" cy="1129301"/>
          </a:xfrm>
        </p:spPr>
        <p:txBody>
          <a:bodyPr>
            <a:normAutofit fontScale="90000"/>
          </a:bodyPr>
          <a:lstStyle/>
          <a:p>
            <a:r>
              <a:rPr lang="en-US" dirty="0" smtClean="0"/>
              <a:t>WHAT DIFFERENT AREAS DO HOLISTIC HEALTH AND MODERN MEDICINE EXCEL?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062" y="2557463"/>
            <a:ext cx="3317875" cy="3317875"/>
          </a:xfrm>
        </p:spPr>
      </p:pic>
      <p:sp>
        <p:nvSpPr>
          <p:cNvPr id="5" name="Rectangle 4"/>
          <p:cNvSpPr/>
          <p:nvPr/>
        </p:nvSpPr>
        <p:spPr>
          <a:xfrm>
            <a:off x="7880466" y="5253644"/>
            <a:ext cx="2152996" cy="62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ISTOCKPHOTO</a:t>
            </a:r>
          </a:p>
          <a:p>
            <a:pPr algn="ctr"/>
            <a:r>
              <a:rPr lang="en-US" dirty="0" smtClean="0"/>
              <a:t>(2026)</a:t>
            </a:r>
            <a:endParaRPr lang="en-US" dirty="0"/>
          </a:p>
        </p:txBody>
      </p:sp>
    </p:spTree>
    <p:extLst>
      <p:ext uri="{BB962C8B-B14F-4D97-AF65-F5344CB8AC3E}">
        <p14:creationId xmlns:p14="http://schemas.microsoft.com/office/powerpoint/2010/main" val="209035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HOLISTIC HEALTH VS. MODERN MEDICINE AREA OF EXCEL</a:t>
            </a:r>
            <a:endParaRPr lang="en-US" dirty="0"/>
          </a:p>
        </p:txBody>
      </p:sp>
      <p:sp>
        <p:nvSpPr>
          <p:cNvPr id="3" name="Content Placeholder 2"/>
          <p:cNvSpPr>
            <a:spLocks noGrp="1"/>
          </p:cNvSpPr>
          <p:nvPr>
            <p:ph idx="1"/>
          </p:nvPr>
        </p:nvSpPr>
        <p:spPr/>
        <p:txBody>
          <a:bodyPr/>
          <a:lstStyle/>
          <a:p>
            <a:r>
              <a:rPr lang="en-US" dirty="0" smtClean="0"/>
              <a:t>Holistic Health</a:t>
            </a:r>
            <a:r>
              <a:rPr lang="en-US" dirty="0"/>
              <a:t>: </a:t>
            </a:r>
            <a:r>
              <a:rPr lang="en-US" dirty="0" smtClean="0"/>
              <a:t>Thieme-Burdette (2026), Holistic </a:t>
            </a:r>
            <a:r>
              <a:rPr lang="en-US" dirty="0"/>
              <a:t>Health excel at Symptom relief, Identifying root cause, Supplements, herbs, homeopathy, </a:t>
            </a:r>
            <a:r>
              <a:rPr lang="en-US" dirty="0" smtClean="0"/>
              <a:t>and food </a:t>
            </a:r>
            <a:r>
              <a:rPr lang="en-US" dirty="0"/>
              <a:t>as medicine</a:t>
            </a:r>
            <a:r>
              <a:rPr lang="en-US" dirty="0" smtClean="0"/>
              <a:t>.</a:t>
            </a:r>
          </a:p>
          <a:p>
            <a:r>
              <a:rPr lang="en-US" dirty="0" smtClean="0"/>
              <a:t>Modern Medicine</a:t>
            </a:r>
            <a:r>
              <a:rPr lang="en-US" dirty="0"/>
              <a:t>: Thieme-Burdette (2026), Acute and emergency care, Pharmaceuticals and drug </a:t>
            </a:r>
            <a:r>
              <a:rPr lang="en-US" dirty="0" smtClean="0"/>
              <a:t>interactions, and</a:t>
            </a:r>
            <a:r>
              <a:rPr lang="en-US" dirty="0"/>
              <a:t> Surgical </a:t>
            </a:r>
            <a:r>
              <a:rPr lang="en-US" dirty="0" smtClean="0"/>
              <a:t>procedures.</a:t>
            </a:r>
            <a:endParaRPr lang="en-US" dirty="0"/>
          </a:p>
          <a:p>
            <a:endParaRPr lang="en-US" dirty="0"/>
          </a:p>
        </p:txBody>
      </p:sp>
    </p:spTree>
    <p:extLst>
      <p:ext uri="{BB962C8B-B14F-4D97-AF65-F5344CB8AC3E}">
        <p14:creationId xmlns:p14="http://schemas.microsoft.com/office/powerpoint/2010/main" val="294413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a:t>
            </a:r>
            <a:r>
              <a:rPr lang="en-US" dirty="0"/>
              <a:t>, </a:t>
            </a:r>
            <a:r>
              <a:rPr lang="en-US" dirty="0" smtClean="0"/>
              <a:t>Principles </a:t>
            </a:r>
            <a:r>
              <a:rPr lang="en-US" dirty="0"/>
              <a:t>and </a:t>
            </a:r>
            <a:r>
              <a:rPr lang="en-US" dirty="0" smtClean="0"/>
              <a:t>Methods of Interest</a:t>
            </a:r>
            <a:endParaRPr lang="en-US" dirty="0"/>
          </a:p>
        </p:txBody>
      </p:sp>
      <p:sp>
        <p:nvSpPr>
          <p:cNvPr id="3" name="Content Placeholder 2"/>
          <p:cNvSpPr>
            <a:spLocks noGrp="1"/>
          </p:cNvSpPr>
          <p:nvPr>
            <p:ph idx="1"/>
          </p:nvPr>
        </p:nvSpPr>
        <p:spPr/>
        <p:txBody>
          <a:bodyPr/>
          <a:lstStyle/>
          <a:p>
            <a:r>
              <a:rPr lang="en-US" dirty="0"/>
              <a:t>7  </a:t>
            </a:r>
            <a:r>
              <a:rPr lang="en-US" dirty="0" smtClean="0"/>
              <a:t>Dimensions of Wellness</a:t>
            </a:r>
          </a:p>
          <a:p>
            <a:r>
              <a:rPr lang="en-US" dirty="0" smtClean="0"/>
              <a:t>Holistic Diets for Healing </a:t>
            </a:r>
          </a:p>
          <a:p>
            <a:r>
              <a:rPr lang="en-US" dirty="0" smtClean="0"/>
              <a:t>Spiritual Healing </a:t>
            </a:r>
          </a:p>
          <a:p>
            <a:r>
              <a:rPr lang="en-US" dirty="0" smtClean="0"/>
              <a:t>Psychological </a:t>
            </a:r>
            <a:r>
              <a:rPr lang="en-US" dirty="0" smtClean="0"/>
              <a:t>Healing </a:t>
            </a:r>
            <a:r>
              <a:rPr lang="en-US" dirty="0" smtClean="0"/>
              <a:t>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13580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  Dimensions of </a:t>
            </a:r>
            <a:r>
              <a:rPr lang="en-US" dirty="0" smtClean="0"/>
              <a:t>Wellness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Emotional: </a:t>
            </a:r>
            <a:r>
              <a:rPr lang="en-US" dirty="0" smtClean="0"/>
              <a:t>“Feelings </a:t>
            </a:r>
            <a:r>
              <a:rPr lang="en-US" dirty="0"/>
              <a:t>are the lens through which people view the world, and the ability to be aware of and direct one’s feelings helps to create balance in life.” (ICAA, 2025)</a:t>
            </a:r>
            <a:endParaRPr lang="en-US" dirty="0" smtClean="0"/>
          </a:p>
          <a:p>
            <a:r>
              <a:rPr lang="en-US" dirty="0"/>
              <a:t>Intellectual, cognitive: </a:t>
            </a:r>
            <a:r>
              <a:rPr lang="en-US" dirty="0" smtClean="0"/>
              <a:t>“Engaging </a:t>
            </a:r>
            <a:r>
              <a:rPr lang="en-US" dirty="0"/>
              <a:t>in creative pursuits and intellectually stimulating activities is a proven approach to keeping minds alert and interested.” (ICAA, 2025)</a:t>
            </a:r>
            <a:endParaRPr lang="en-US" dirty="0" smtClean="0"/>
          </a:p>
          <a:p>
            <a:r>
              <a:rPr lang="en-US" dirty="0"/>
              <a:t>Physical: </a:t>
            </a:r>
            <a:r>
              <a:rPr lang="en-US" dirty="0" smtClean="0"/>
              <a:t>“The </a:t>
            </a:r>
            <a:r>
              <a:rPr lang="en-US" dirty="0"/>
              <a:t>goal of living independently is one shared by many people, and physical wellness is necessary to achieve this.” (ICAA, 2025)</a:t>
            </a:r>
            <a:endParaRPr lang="en-US" dirty="0" smtClean="0"/>
          </a:p>
          <a:p>
            <a:r>
              <a:rPr lang="en-US" dirty="0"/>
              <a:t>Professional, vocational: </a:t>
            </a:r>
            <a:r>
              <a:rPr lang="en-US" dirty="0" smtClean="0"/>
              <a:t>“Work </a:t>
            </a:r>
            <a:r>
              <a:rPr lang="en-US" dirty="0"/>
              <a:t>that utilizes a person’s skills while providing personal satisfaction is valuable for society as well as the individual.” (ICAA, 2025)</a:t>
            </a:r>
            <a:endParaRPr lang="en-US" dirty="0" smtClean="0"/>
          </a:p>
          <a:p>
            <a:endParaRPr lang="en-US" dirty="0"/>
          </a:p>
          <a:p>
            <a:endParaRPr lang="en-US" dirty="0"/>
          </a:p>
        </p:txBody>
      </p:sp>
    </p:spTree>
    <p:extLst>
      <p:ext uri="{BB962C8B-B14F-4D97-AF65-F5344CB8AC3E}">
        <p14:creationId xmlns:p14="http://schemas.microsoft.com/office/powerpoint/2010/main" val="158050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Dimensions of Wellness</a:t>
            </a:r>
          </a:p>
        </p:txBody>
      </p:sp>
      <p:sp>
        <p:nvSpPr>
          <p:cNvPr id="3" name="Content Placeholder 2"/>
          <p:cNvSpPr>
            <a:spLocks noGrp="1"/>
          </p:cNvSpPr>
          <p:nvPr>
            <p:ph idx="1"/>
          </p:nvPr>
        </p:nvSpPr>
        <p:spPr/>
        <p:txBody>
          <a:bodyPr/>
          <a:lstStyle/>
          <a:p>
            <a:r>
              <a:rPr lang="en-US" dirty="0" smtClean="0"/>
              <a:t>Social: “</a:t>
            </a:r>
            <a:r>
              <a:rPr lang="en-US" dirty="0"/>
              <a:t>Social interactions with family, friends, neighbors and chosen peer groups can be valuable for maintaining health.” (ICAA, 2025)</a:t>
            </a:r>
            <a:endParaRPr lang="en-US" dirty="0" smtClean="0"/>
          </a:p>
          <a:p>
            <a:r>
              <a:rPr lang="en-US" dirty="0" smtClean="0"/>
              <a:t>Spiritual: “</a:t>
            </a:r>
            <a:r>
              <a:rPr lang="en-US" dirty="0"/>
              <a:t>Living with meaning and purpose in life, guided by personal values, is key to feelings of well-being and connection to the larger world.” (ICAA, 2025)</a:t>
            </a:r>
            <a:endParaRPr lang="en-US" dirty="0" smtClean="0"/>
          </a:p>
          <a:p>
            <a:r>
              <a:rPr lang="en-US" dirty="0" smtClean="0"/>
              <a:t>Environmental: “Surrounded </a:t>
            </a:r>
            <a:r>
              <a:rPr lang="en-US" dirty="0"/>
              <a:t>by natural and man-made environments, good stewardship means respecting resources by choosing “green” processes that re-use and recycle goods.” (ICAA, 2025)</a:t>
            </a:r>
          </a:p>
        </p:txBody>
      </p:sp>
    </p:spTree>
    <p:extLst>
      <p:ext uri="{BB962C8B-B14F-4D97-AF65-F5344CB8AC3E}">
        <p14:creationId xmlns:p14="http://schemas.microsoft.com/office/powerpoint/2010/main" val="40498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Take 15 minutes to get into back in your breakout groups, and discuss which of the 7 dimensions you feel you excel at the most, and which do you struggle with.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161" y="3623733"/>
            <a:ext cx="4257675" cy="2607733"/>
          </a:xfrm>
          <a:prstGeom prst="rect">
            <a:avLst/>
          </a:prstGeom>
        </p:spPr>
      </p:pic>
      <p:sp>
        <p:nvSpPr>
          <p:cNvPr id="5" name="Rectangle 4"/>
          <p:cNvSpPr/>
          <p:nvPr/>
        </p:nvSpPr>
        <p:spPr>
          <a:xfrm>
            <a:off x="8224836" y="5638800"/>
            <a:ext cx="1794934" cy="592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ICAA (2025)</a:t>
            </a:r>
            <a:endParaRPr lang="en-US" dirty="0"/>
          </a:p>
        </p:txBody>
      </p:sp>
    </p:spTree>
    <p:extLst>
      <p:ext uri="{BB962C8B-B14F-4D97-AF65-F5344CB8AC3E}">
        <p14:creationId xmlns:p14="http://schemas.microsoft.com/office/powerpoint/2010/main" val="3086482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436</TotalTime>
  <Words>1440</Words>
  <Application>Microsoft Office PowerPoint</Application>
  <PresentationFormat>Widescreen</PresentationFormat>
  <Paragraphs>122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Garamond</vt:lpstr>
      <vt:lpstr>Organic</vt:lpstr>
      <vt:lpstr>Holistic Health </vt:lpstr>
      <vt:lpstr>What is Holistic Health?</vt:lpstr>
      <vt:lpstr>WHAT DO YOU KNOW ABOUT HOLISTIC HEALTH? </vt:lpstr>
      <vt:lpstr>WHAT DIFFERENT AREAS DO HOLISTIC HEALTH AND MODERN MEDICINE EXCEL?</vt:lpstr>
      <vt:lpstr>HOLISTIC HEALTH VS. MODERN MEDICINE AREA OF EXCEL</vt:lpstr>
      <vt:lpstr>Concepts, Principles and Methods of Interest</vt:lpstr>
      <vt:lpstr>7  Dimensions of Wellness</vt:lpstr>
      <vt:lpstr>7  Dimensions of Wellness</vt:lpstr>
      <vt:lpstr>Exercise!</vt:lpstr>
      <vt:lpstr>Holistic Diets for Healing </vt:lpstr>
      <vt:lpstr>Holistic Diets for Healing </vt:lpstr>
      <vt:lpstr>Spiritual Healing</vt:lpstr>
      <vt:lpstr>Types of Spiritual Healing </vt:lpstr>
      <vt:lpstr>Benefits of Spiritual Healing </vt:lpstr>
      <vt:lpstr>Psychological Healing </vt:lpstr>
      <vt:lpstr>Types of Psychological Healing </vt:lpstr>
      <vt:lpstr>Benefits of Psychological Healing </vt:lpstr>
      <vt:lpstr>Exercise!</vt:lpstr>
      <vt:lpstr>Exercise!</vt:lpstr>
      <vt:lpstr>Exercise</vt:lpstr>
      <vt:lpstr>QUIZ</vt:lpstr>
      <vt:lpstr>In the 7 dimensions of wellness what is the definition of spiritual?</vt:lpstr>
      <vt:lpstr>ANSWER </vt:lpstr>
      <vt:lpstr>How does leafy green vegetables help your body heal?</vt:lpstr>
      <vt:lpstr>Answer</vt:lpstr>
      <vt:lpstr>How does oily fish help your body heal?</vt:lpstr>
      <vt:lpstr>Answer </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Holistic Health</dc:title>
  <dc:creator>Pettigrew, Khari S GSM2 USN, ACU-5</dc:creator>
  <cp:lastModifiedBy>Pettigrew, Khari S GSM2 USN, ACU-5</cp:lastModifiedBy>
  <cp:revision>34</cp:revision>
  <dcterms:created xsi:type="dcterms:W3CDTF">2026-06-27T15:36:55Z</dcterms:created>
  <dcterms:modified xsi:type="dcterms:W3CDTF">2026-06-28T13:05:02Z</dcterms:modified>
</cp:coreProperties>
</file>