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71" r:id="rId14"/>
    <p:sldId id="268" r:id="rId15"/>
    <p:sldId id="272" r:id="rId16"/>
    <p:sldId id="269" r:id="rId17"/>
    <p:sldId id="273" r:id="rId18"/>
    <p:sldId id="270" r:id="rId19"/>
    <p:sldId id="27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45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7C5F81A-7F7D-4921-AA39-5384793C5BF1}"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DD02D-181E-4015-B5FD-4C1AAFB7BF5D}"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55027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Date Placeholder 2"/>
          <p:cNvSpPr>
            <a:spLocks noGrp="1"/>
          </p:cNvSpPr>
          <p:nvPr>
            <p:ph type="dt" sz="half" idx="10"/>
          </p:nvPr>
        </p:nvSpPr>
        <p:spPr/>
        <p:txBody>
          <a:bodyPr/>
          <a:lstStyle/>
          <a:p>
            <a:fld id="{D7C5F81A-7F7D-4921-AA39-5384793C5BF1}" type="datetimeFigureOut">
              <a:rPr lang="en-US" smtClean="0"/>
              <a:t>6/9/2026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5DD02D-181E-4015-B5FD-4C1AAFB7BF5D}" type="slidenum">
              <a:rPr lang="en-US" smtClean="0"/>
              <a:t>‹#›</a:t>
            </a:fld>
            <a:endParaRPr lang="en-US"/>
          </a:p>
        </p:txBody>
      </p:sp>
    </p:spTree>
    <p:extLst>
      <p:ext uri="{BB962C8B-B14F-4D97-AF65-F5344CB8AC3E}">
        <p14:creationId xmlns:p14="http://schemas.microsoft.com/office/powerpoint/2010/main" val="1799961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7C5F81A-7F7D-4921-AA39-5384793C5BF1}"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DD02D-181E-4015-B5FD-4C1AAFB7BF5D}" type="slidenum">
              <a:rPr lang="en-US" smtClean="0"/>
              <a:t>‹#›</a:t>
            </a:fld>
            <a:endParaRPr lang="en-US"/>
          </a:p>
        </p:txBody>
      </p:sp>
    </p:spTree>
    <p:extLst>
      <p:ext uri="{BB962C8B-B14F-4D97-AF65-F5344CB8AC3E}">
        <p14:creationId xmlns:p14="http://schemas.microsoft.com/office/powerpoint/2010/main" val="721363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7C5F81A-7F7D-4921-AA39-5384793C5BF1}"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DD02D-181E-4015-B5FD-4C1AAFB7BF5D}"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1438297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7C5F81A-7F7D-4921-AA39-5384793C5BF1}"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DD02D-181E-4015-B5FD-4C1AAFB7BF5D}" type="slidenum">
              <a:rPr lang="en-US" smtClean="0"/>
              <a:t>‹#›</a:t>
            </a:fld>
            <a:endParaRPr lang="en-US"/>
          </a:p>
        </p:txBody>
      </p:sp>
    </p:spTree>
    <p:extLst>
      <p:ext uri="{BB962C8B-B14F-4D97-AF65-F5344CB8AC3E}">
        <p14:creationId xmlns:p14="http://schemas.microsoft.com/office/powerpoint/2010/main" val="16923276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7C5F81A-7F7D-4921-AA39-5384793C5BF1}"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DD02D-181E-4015-B5FD-4C1AAFB7BF5D}"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9401250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7C5F81A-7F7D-4921-AA39-5384793C5BF1}"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DD02D-181E-4015-B5FD-4C1AAFB7BF5D}" type="slidenum">
              <a:rPr lang="en-US" smtClean="0"/>
              <a:t>‹#›</a:t>
            </a:fld>
            <a:endParaRPr lang="en-US"/>
          </a:p>
        </p:txBody>
      </p:sp>
    </p:spTree>
    <p:extLst>
      <p:ext uri="{BB962C8B-B14F-4D97-AF65-F5344CB8AC3E}">
        <p14:creationId xmlns:p14="http://schemas.microsoft.com/office/powerpoint/2010/main" val="2334632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7C5F81A-7F7D-4921-AA39-5384793C5BF1}"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DD02D-181E-4015-B5FD-4C1AAFB7BF5D}" type="slidenum">
              <a:rPr lang="en-US" smtClean="0"/>
              <a:t>‹#›</a:t>
            </a:fld>
            <a:endParaRPr lang="en-US"/>
          </a:p>
        </p:txBody>
      </p:sp>
    </p:spTree>
    <p:extLst>
      <p:ext uri="{BB962C8B-B14F-4D97-AF65-F5344CB8AC3E}">
        <p14:creationId xmlns:p14="http://schemas.microsoft.com/office/powerpoint/2010/main" val="22017786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7C5F81A-7F7D-4921-AA39-5384793C5BF1}"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DD02D-181E-4015-B5FD-4C1AAFB7BF5D}" type="slidenum">
              <a:rPr lang="en-US" smtClean="0"/>
              <a:t>‹#›</a:t>
            </a:fld>
            <a:endParaRPr lang="en-US"/>
          </a:p>
        </p:txBody>
      </p:sp>
    </p:spTree>
    <p:extLst>
      <p:ext uri="{BB962C8B-B14F-4D97-AF65-F5344CB8AC3E}">
        <p14:creationId xmlns:p14="http://schemas.microsoft.com/office/powerpoint/2010/main" val="3510097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7C5F81A-7F7D-4921-AA39-5384793C5BF1}"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DD02D-181E-4015-B5FD-4C1AAFB7BF5D}" type="slidenum">
              <a:rPr lang="en-US" smtClean="0"/>
              <a:t>‹#›</a:t>
            </a:fld>
            <a:endParaRPr lang="en-US"/>
          </a:p>
        </p:txBody>
      </p:sp>
    </p:spTree>
    <p:extLst>
      <p:ext uri="{BB962C8B-B14F-4D97-AF65-F5344CB8AC3E}">
        <p14:creationId xmlns:p14="http://schemas.microsoft.com/office/powerpoint/2010/main" val="3416815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7C5F81A-7F7D-4921-AA39-5384793C5BF1}"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DD02D-181E-4015-B5FD-4C1AAFB7BF5D}" type="slidenum">
              <a:rPr lang="en-US" smtClean="0"/>
              <a:t>‹#›</a:t>
            </a:fld>
            <a:endParaRPr lang="en-US"/>
          </a:p>
        </p:txBody>
      </p:sp>
    </p:spTree>
    <p:extLst>
      <p:ext uri="{BB962C8B-B14F-4D97-AF65-F5344CB8AC3E}">
        <p14:creationId xmlns:p14="http://schemas.microsoft.com/office/powerpoint/2010/main" val="1478323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7C5F81A-7F7D-4921-AA39-5384793C5BF1}" type="datetimeFigureOut">
              <a:rPr lang="en-US" smtClean="0"/>
              <a:t>6/9/2026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5DD02D-181E-4015-B5FD-4C1AAFB7BF5D}" type="slidenum">
              <a:rPr lang="en-US" smtClean="0"/>
              <a:t>‹#›</a:t>
            </a:fld>
            <a:endParaRPr lang="en-US"/>
          </a:p>
        </p:txBody>
      </p:sp>
    </p:spTree>
    <p:extLst>
      <p:ext uri="{BB962C8B-B14F-4D97-AF65-F5344CB8AC3E}">
        <p14:creationId xmlns:p14="http://schemas.microsoft.com/office/powerpoint/2010/main" val="4048536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7C5F81A-7F7D-4921-AA39-5384793C5BF1}" type="datetimeFigureOut">
              <a:rPr lang="en-US" smtClean="0"/>
              <a:t>6/9/2026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5DD02D-181E-4015-B5FD-4C1AAFB7BF5D}" type="slidenum">
              <a:rPr lang="en-US" smtClean="0"/>
              <a:t>‹#›</a:t>
            </a:fld>
            <a:endParaRPr lang="en-US"/>
          </a:p>
        </p:txBody>
      </p:sp>
    </p:spTree>
    <p:extLst>
      <p:ext uri="{BB962C8B-B14F-4D97-AF65-F5344CB8AC3E}">
        <p14:creationId xmlns:p14="http://schemas.microsoft.com/office/powerpoint/2010/main" val="1891543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7C5F81A-7F7D-4921-AA39-5384793C5BF1}" type="datetimeFigureOut">
              <a:rPr lang="en-US" smtClean="0"/>
              <a:t>6/9/2026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5DD02D-181E-4015-B5FD-4C1AAFB7BF5D}" type="slidenum">
              <a:rPr lang="en-US" smtClean="0"/>
              <a:t>‹#›</a:t>
            </a:fld>
            <a:endParaRPr lang="en-US"/>
          </a:p>
        </p:txBody>
      </p:sp>
    </p:spTree>
    <p:extLst>
      <p:ext uri="{BB962C8B-B14F-4D97-AF65-F5344CB8AC3E}">
        <p14:creationId xmlns:p14="http://schemas.microsoft.com/office/powerpoint/2010/main" val="438292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C5F81A-7F7D-4921-AA39-5384793C5BF1}" type="datetimeFigureOut">
              <a:rPr lang="en-US" smtClean="0"/>
              <a:t>6/9/2026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5DD02D-181E-4015-B5FD-4C1AAFB7BF5D}" type="slidenum">
              <a:rPr lang="en-US" smtClean="0"/>
              <a:t>‹#›</a:t>
            </a:fld>
            <a:endParaRPr lang="en-US"/>
          </a:p>
        </p:txBody>
      </p:sp>
    </p:spTree>
    <p:extLst>
      <p:ext uri="{BB962C8B-B14F-4D97-AF65-F5344CB8AC3E}">
        <p14:creationId xmlns:p14="http://schemas.microsoft.com/office/powerpoint/2010/main" val="2493155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7C5F81A-7F7D-4921-AA39-5384793C5BF1}" type="datetimeFigureOut">
              <a:rPr lang="en-US" smtClean="0"/>
              <a:t>6/9/2026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5DD02D-181E-4015-B5FD-4C1AAFB7BF5D}" type="slidenum">
              <a:rPr lang="en-US" smtClean="0"/>
              <a:t>‹#›</a:t>
            </a:fld>
            <a:endParaRPr lang="en-US"/>
          </a:p>
        </p:txBody>
      </p:sp>
    </p:spTree>
    <p:extLst>
      <p:ext uri="{BB962C8B-B14F-4D97-AF65-F5344CB8AC3E}">
        <p14:creationId xmlns:p14="http://schemas.microsoft.com/office/powerpoint/2010/main" val="2793500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7C5F81A-7F7D-4921-AA39-5384793C5BF1}" type="datetimeFigureOut">
              <a:rPr lang="en-US" smtClean="0"/>
              <a:t>6/9/2026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5DD02D-181E-4015-B5FD-4C1AAFB7BF5D}" type="slidenum">
              <a:rPr lang="en-US" smtClean="0"/>
              <a:t>‹#›</a:t>
            </a:fld>
            <a:endParaRPr lang="en-US"/>
          </a:p>
        </p:txBody>
      </p:sp>
    </p:spTree>
    <p:extLst>
      <p:ext uri="{BB962C8B-B14F-4D97-AF65-F5344CB8AC3E}">
        <p14:creationId xmlns:p14="http://schemas.microsoft.com/office/powerpoint/2010/main" val="1962758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D7C5F81A-7F7D-4921-AA39-5384793C5BF1}" type="datetimeFigureOut">
              <a:rPr lang="en-US" smtClean="0"/>
              <a:t>6/9/2026</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405DD02D-181E-4015-B5FD-4C1AAFB7BF5D}" type="slidenum">
              <a:rPr lang="en-US" smtClean="0"/>
              <a:t>‹#›</a:t>
            </a:fld>
            <a:endParaRPr lang="en-US"/>
          </a:p>
        </p:txBody>
      </p:sp>
    </p:spTree>
    <p:extLst>
      <p:ext uri="{BB962C8B-B14F-4D97-AF65-F5344CB8AC3E}">
        <p14:creationId xmlns:p14="http://schemas.microsoft.com/office/powerpoint/2010/main" val="423304832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Herbal Healing </a:t>
            </a:r>
            <a:endParaRPr lang="en-US" dirty="0"/>
          </a:p>
        </p:txBody>
      </p:sp>
      <p:sp>
        <p:nvSpPr>
          <p:cNvPr id="3" name="Subtitle 2"/>
          <p:cNvSpPr>
            <a:spLocks noGrp="1"/>
          </p:cNvSpPr>
          <p:nvPr>
            <p:ph type="subTitle" idx="1"/>
          </p:nvPr>
        </p:nvSpPr>
        <p:spPr/>
        <p:txBody>
          <a:bodyPr/>
          <a:lstStyle/>
          <a:p>
            <a:r>
              <a:rPr lang="en-US" dirty="0" smtClean="0"/>
              <a:t>Khari Pettigrew</a:t>
            </a:r>
          </a:p>
          <a:p>
            <a:r>
              <a:rPr lang="en-US" dirty="0" smtClean="0"/>
              <a:t>HW 499: Capstone Health and Wellness</a:t>
            </a:r>
          </a:p>
          <a:p>
            <a:r>
              <a:rPr lang="en-US" dirty="0" smtClean="0"/>
              <a:t>Purdue Global University</a:t>
            </a:r>
            <a:endParaRPr lang="en-US" dirty="0"/>
          </a:p>
        </p:txBody>
      </p:sp>
    </p:spTree>
    <p:extLst>
      <p:ext uri="{BB962C8B-B14F-4D97-AF65-F5344CB8AC3E}">
        <p14:creationId xmlns:p14="http://schemas.microsoft.com/office/powerpoint/2010/main" val="26964658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Valerian </a:t>
            </a:r>
            <a:br>
              <a:rPr lang="en-US" dirty="0"/>
            </a:br>
            <a:endParaRPr lang="en-US" dirty="0"/>
          </a:p>
        </p:txBody>
      </p:sp>
      <p:sp>
        <p:nvSpPr>
          <p:cNvPr id="3" name="Content Placeholder 2"/>
          <p:cNvSpPr>
            <a:spLocks noGrp="1"/>
          </p:cNvSpPr>
          <p:nvPr>
            <p:ph idx="1"/>
          </p:nvPr>
        </p:nvSpPr>
        <p:spPr/>
        <p:txBody>
          <a:bodyPr/>
          <a:lstStyle/>
          <a:p>
            <a:r>
              <a:rPr lang="en-US" dirty="0"/>
              <a:t>Origins: </a:t>
            </a:r>
            <a:r>
              <a:rPr lang="en-US" dirty="0" smtClean="0"/>
              <a:t>Grasslands </a:t>
            </a:r>
            <a:r>
              <a:rPr lang="en-US" dirty="0"/>
              <a:t>and damp woodlands of Europe and Asia</a:t>
            </a:r>
            <a:endParaRPr lang="en-US" dirty="0" smtClean="0"/>
          </a:p>
          <a:p>
            <a:r>
              <a:rPr lang="en-US" dirty="0"/>
              <a:t>Healing </a:t>
            </a:r>
            <a:r>
              <a:rPr lang="en-US" dirty="0" smtClean="0"/>
              <a:t>effects: According </a:t>
            </a:r>
            <a:r>
              <a:rPr lang="en-US" dirty="0"/>
              <a:t>to the AANMC (2025), </a:t>
            </a:r>
            <a:r>
              <a:rPr lang="en-US" dirty="0" smtClean="0"/>
              <a:t>“ Valerian </a:t>
            </a:r>
            <a:r>
              <a:rPr lang="en-US" dirty="0"/>
              <a:t>(</a:t>
            </a:r>
            <a:r>
              <a:rPr lang="en-US" dirty="0" err="1"/>
              <a:t>Valeriana</a:t>
            </a:r>
            <a:r>
              <a:rPr lang="en-US" dirty="0"/>
              <a:t> </a:t>
            </a:r>
            <a:r>
              <a:rPr lang="en-US" dirty="0" err="1"/>
              <a:t>officinalis</a:t>
            </a:r>
            <a:r>
              <a:rPr lang="en-US" dirty="0"/>
              <a:t>). Valerian is a medicinal root traditionally used for the management of insomnia and sleep disturbances</a:t>
            </a:r>
            <a:r>
              <a:rPr lang="en-US" dirty="0" smtClean="0"/>
              <a:t>.”</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62310" y="4487332"/>
            <a:ext cx="3646490" cy="2252135"/>
          </a:xfrm>
          <a:prstGeom prst="rect">
            <a:avLst/>
          </a:prstGeom>
        </p:spPr>
      </p:pic>
      <p:sp>
        <p:nvSpPr>
          <p:cNvPr id="5" name="Rectangle 4"/>
          <p:cNvSpPr/>
          <p:nvPr/>
        </p:nvSpPr>
        <p:spPr>
          <a:xfrm>
            <a:off x="7264401" y="5994399"/>
            <a:ext cx="2222498" cy="6604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ISTOCKPHOTO,</a:t>
            </a:r>
          </a:p>
          <a:p>
            <a:pPr algn="ctr"/>
            <a:r>
              <a:rPr lang="en-US"/>
              <a:t>(2025)</a:t>
            </a:r>
            <a:endParaRPr lang="en-US" dirty="0"/>
          </a:p>
        </p:txBody>
      </p:sp>
    </p:spTree>
    <p:extLst>
      <p:ext uri="{BB962C8B-B14F-4D97-AF65-F5344CB8AC3E}">
        <p14:creationId xmlns:p14="http://schemas.microsoft.com/office/powerpoint/2010/main" val="3713878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Turmeric</a:t>
            </a:r>
            <a:br>
              <a:rPr lang="en-US" dirty="0"/>
            </a:br>
            <a:endParaRPr lang="en-US" dirty="0"/>
          </a:p>
        </p:txBody>
      </p:sp>
      <p:sp>
        <p:nvSpPr>
          <p:cNvPr id="3" name="Content Placeholder 2"/>
          <p:cNvSpPr>
            <a:spLocks noGrp="1"/>
          </p:cNvSpPr>
          <p:nvPr>
            <p:ph idx="1"/>
          </p:nvPr>
        </p:nvSpPr>
        <p:spPr/>
        <p:txBody>
          <a:bodyPr/>
          <a:lstStyle/>
          <a:p>
            <a:r>
              <a:rPr lang="en-US" dirty="0"/>
              <a:t>Origins: the Indian subcontinent and tropical Southeast Asia</a:t>
            </a:r>
            <a:endParaRPr lang="en-US" dirty="0" smtClean="0"/>
          </a:p>
          <a:p>
            <a:r>
              <a:rPr lang="en-US" dirty="0"/>
              <a:t>Healing effects: According to the AANMC (2025), “Turmeric (Curcuma longa). Turmeric is a bright orange root commonly often used in traditional cooking and wellness juices. Turmeric contains curcumin as its principal bioactive compound. Curcumin exhibits potent anti-inflammatory and analgesic </a:t>
            </a:r>
            <a:r>
              <a:rPr lang="en-US" dirty="0" smtClean="0"/>
              <a:t>properties.”</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82112" y="4301067"/>
            <a:ext cx="3314700" cy="2209800"/>
          </a:xfrm>
          <a:prstGeom prst="rect">
            <a:avLst/>
          </a:prstGeom>
        </p:spPr>
      </p:pic>
      <p:sp>
        <p:nvSpPr>
          <p:cNvPr id="5" name="Rectangle 4"/>
          <p:cNvSpPr/>
          <p:nvPr/>
        </p:nvSpPr>
        <p:spPr>
          <a:xfrm>
            <a:off x="6714065" y="5638799"/>
            <a:ext cx="1998135" cy="711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ISTOCKPHOTO,</a:t>
            </a:r>
          </a:p>
          <a:p>
            <a:pPr algn="ctr"/>
            <a:r>
              <a:rPr lang="en-US"/>
              <a:t>(2025)</a:t>
            </a:r>
          </a:p>
        </p:txBody>
      </p:sp>
    </p:spTree>
    <p:extLst>
      <p:ext uri="{BB962C8B-B14F-4D97-AF65-F5344CB8AC3E}">
        <p14:creationId xmlns:p14="http://schemas.microsoft.com/office/powerpoint/2010/main" val="31058974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Milk thistle </a:t>
            </a:r>
            <a:br>
              <a:rPr lang="en-US" dirty="0"/>
            </a:br>
            <a:endParaRPr lang="en-US" dirty="0"/>
          </a:p>
        </p:txBody>
      </p:sp>
      <p:sp>
        <p:nvSpPr>
          <p:cNvPr id="3" name="Content Placeholder 2"/>
          <p:cNvSpPr>
            <a:spLocks noGrp="1"/>
          </p:cNvSpPr>
          <p:nvPr>
            <p:ph idx="1"/>
          </p:nvPr>
        </p:nvSpPr>
        <p:spPr/>
        <p:txBody>
          <a:bodyPr/>
          <a:lstStyle/>
          <a:p>
            <a:r>
              <a:rPr lang="en-US" dirty="0" smtClean="0"/>
              <a:t>Origins: the </a:t>
            </a:r>
            <a:r>
              <a:rPr lang="en-US" dirty="0"/>
              <a:t>Mediterranean region of Europe</a:t>
            </a:r>
            <a:endParaRPr lang="en-US" dirty="0" smtClean="0"/>
          </a:p>
          <a:p>
            <a:r>
              <a:rPr lang="en-US" dirty="0"/>
              <a:t>Healing effects: According to the AANMC (2025), “Milk thistle (</a:t>
            </a:r>
            <a:r>
              <a:rPr lang="en-US" dirty="0" err="1"/>
              <a:t>Silybum</a:t>
            </a:r>
            <a:r>
              <a:rPr lang="en-US" dirty="0"/>
              <a:t> </a:t>
            </a:r>
            <a:r>
              <a:rPr lang="en-US" dirty="0" err="1"/>
              <a:t>marianum</a:t>
            </a:r>
            <a:r>
              <a:rPr lang="en-US" dirty="0"/>
              <a:t>). Milk thistle is a well-known herbal remedy due to its liver-supportive properties</a:t>
            </a:r>
            <a:r>
              <a:rPr lang="en-US" dirty="0" smtClean="0"/>
              <a:t>.” </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30857" y="3774559"/>
            <a:ext cx="3533543" cy="2338374"/>
          </a:xfrm>
          <a:prstGeom prst="rect">
            <a:avLst/>
          </a:prstGeom>
        </p:spPr>
      </p:pic>
      <p:sp>
        <p:nvSpPr>
          <p:cNvPr id="5" name="Rectangle 4"/>
          <p:cNvSpPr/>
          <p:nvPr/>
        </p:nvSpPr>
        <p:spPr>
          <a:xfrm>
            <a:off x="7577667" y="5469467"/>
            <a:ext cx="1981200" cy="5249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ISTOCKPHOTO,</a:t>
            </a:r>
          </a:p>
          <a:p>
            <a:pPr algn="ctr"/>
            <a:r>
              <a:rPr lang="en-US"/>
              <a:t>(2025)</a:t>
            </a:r>
          </a:p>
        </p:txBody>
      </p:sp>
    </p:spTree>
    <p:extLst>
      <p:ext uri="{BB962C8B-B14F-4D97-AF65-F5344CB8AC3E}">
        <p14:creationId xmlns:p14="http://schemas.microsoft.com/office/powerpoint/2010/main" val="27926751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474134"/>
            <a:ext cx="8534400" cy="5520266"/>
          </a:xfrm>
        </p:spPr>
        <p:txBody>
          <a:bodyPr/>
          <a:lstStyle/>
          <a:p>
            <a:r>
              <a:rPr lang="en-US" dirty="0" smtClean="0"/>
              <a:t>Questions?</a:t>
            </a:r>
            <a:endParaRPr lang="en-US" dirty="0"/>
          </a:p>
        </p:txBody>
      </p:sp>
    </p:spTree>
    <p:extLst>
      <p:ext uri="{BB962C8B-B14F-4D97-AF65-F5344CB8AC3E}">
        <p14:creationId xmlns:p14="http://schemas.microsoft.com/office/powerpoint/2010/main" val="4828618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marL="0" indent="0">
              <a:buNone/>
            </a:pPr>
            <a:r>
              <a:rPr lang="en-US" dirty="0" smtClean="0"/>
              <a:t>Which herb can be used </a:t>
            </a:r>
            <a:r>
              <a:rPr lang="en-US" dirty="0"/>
              <a:t>for </a:t>
            </a:r>
            <a:r>
              <a:rPr lang="en-US" dirty="0" smtClean="0"/>
              <a:t>anti-nausea?</a:t>
            </a:r>
          </a:p>
          <a:p>
            <a:pPr marL="457200" indent="-457200">
              <a:buFont typeface="+mj-lt"/>
              <a:buAutoNum type="alphaUcPeriod"/>
            </a:pPr>
            <a:r>
              <a:rPr lang="en-US" dirty="0"/>
              <a:t>Milk thistle </a:t>
            </a:r>
            <a:endParaRPr lang="en-US" dirty="0" smtClean="0"/>
          </a:p>
          <a:p>
            <a:pPr marL="457200" indent="-457200">
              <a:buFont typeface="+mj-lt"/>
              <a:buAutoNum type="alphaUcPeriod"/>
            </a:pPr>
            <a:r>
              <a:rPr lang="en-US" dirty="0" smtClean="0"/>
              <a:t>Chamomile</a:t>
            </a:r>
          </a:p>
          <a:p>
            <a:pPr marL="457200" indent="-457200">
              <a:buFont typeface="+mj-lt"/>
              <a:buAutoNum type="alphaUcPeriod"/>
            </a:pPr>
            <a:r>
              <a:rPr lang="en-US" dirty="0" smtClean="0"/>
              <a:t>Elderberry</a:t>
            </a:r>
          </a:p>
          <a:p>
            <a:pPr marL="457200" indent="-457200">
              <a:buFont typeface="+mj-lt"/>
              <a:buAutoNum type="alphaUcPeriod"/>
            </a:pPr>
            <a:r>
              <a:rPr lang="en-US" dirty="0" smtClean="0"/>
              <a:t>Ginger</a:t>
            </a:r>
            <a:r>
              <a:rPr lang="en-US" dirty="0"/>
              <a:t/>
            </a:r>
            <a:br>
              <a:rPr lang="en-US" dirty="0"/>
            </a:br>
            <a:endParaRPr lang="en-US" dirty="0"/>
          </a:p>
        </p:txBody>
      </p:sp>
    </p:spTree>
    <p:extLst>
      <p:ext uri="{BB962C8B-B14F-4D97-AF65-F5344CB8AC3E}">
        <p14:creationId xmlns:p14="http://schemas.microsoft.com/office/powerpoint/2010/main" val="828262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479" y="2175932"/>
            <a:ext cx="8534400" cy="2785535"/>
          </a:xfrm>
        </p:spPr>
        <p:txBody>
          <a:bodyPr/>
          <a:lstStyle/>
          <a:p>
            <a:r>
              <a:rPr lang="en-US" dirty="0" smtClean="0"/>
              <a:t>GINGER</a:t>
            </a:r>
            <a:endParaRPr lang="en-US" dirty="0"/>
          </a:p>
        </p:txBody>
      </p:sp>
    </p:spTree>
    <p:extLst>
      <p:ext uri="{BB962C8B-B14F-4D97-AF65-F5344CB8AC3E}">
        <p14:creationId xmlns:p14="http://schemas.microsoft.com/office/powerpoint/2010/main" val="200032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What herb comes from</a:t>
            </a:r>
            <a:r>
              <a:rPr lang="en-US" dirty="0"/>
              <a:t> Grasslands and damp woodlands of Europe and </a:t>
            </a:r>
            <a:r>
              <a:rPr lang="en-US" dirty="0" smtClean="0"/>
              <a:t>Asia?</a:t>
            </a:r>
          </a:p>
          <a:p>
            <a:pPr marL="457200" indent="-457200">
              <a:buFont typeface="+mj-lt"/>
              <a:buAutoNum type="alphaUcPeriod"/>
            </a:pPr>
            <a:r>
              <a:rPr lang="en-US" dirty="0"/>
              <a:t>Chamomile</a:t>
            </a:r>
          </a:p>
          <a:p>
            <a:pPr marL="457200" indent="-457200">
              <a:buFont typeface="+mj-lt"/>
              <a:buAutoNum type="alphaUcPeriod"/>
            </a:pPr>
            <a:r>
              <a:rPr lang="en-US" dirty="0" smtClean="0"/>
              <a:t>Valerian</a:t>
            </a:r>
          </a:p>
          <a:p>
            <a:pPr marL="457200" indent="-457200">
              <a:buFont typeface="+mj-lt"/>
              <a:buAutoNum type="alphaUcPeriod"/>
            </a:pPr>
            <a:r>
              <a:rPr lang="en-US" dirty="0" smtClean="0"/>
              <a:t>Turmeric</a:t>
            </a:r>
          </a:p>
          <a:p>
            <a:pPr marL="457200" indent="-457200">
              <a:buFont typeface="+mj-lt"/>
              <a:buAutoNum type="alphaUcPeriod"/>
            </a:pPr>
            <a:r>
              <a:rPr lang="en-US" dirty="0"/>
              <a:t>Milk thistle </a:t>
            </a:r>
            <a:endParaRPr lang="en-US" dirty="0" smtClean="0"/>
          </a:p>
          <a:p>
            <a:pPr marL="457200" indent="-457200">
              <a:buFont typeface="+mj-lt"/>
              <a:buAutoNum type="alphaUcPeriod"/>
            </a:pPr>
            <a:endParaRPr lang="en-US" dirty="0" smtClean="0"/>
          </a:p>
          <a:p>
            <a:pPr marL="457200" indent="-457200">
              <a:buFont typeface="+mj-lt"/>
              <a:buAutoNum type="alphaUcPeriod"/>
            </a:pPr>
            <a:endParaRPr lang="en-US" dirty="0" smtClean="0"/>
          </a:p>
          <a:p>
            <a:pPr marL="457200" indent="-457200">
              <a:buFont typeface="+mj-lt"/>
              <a:buAutoNum type="alphaUcPeriod"/>
            </a:pPr>
            <a:endParaRPr lang="en-US" dirty="0"/>
          </a:p>
        </p:txBody>
      </p:sp>
    </p:spTree>
    <p:extLst>
      <p:ext uri="{BB962C8B-B14F-4D97-AF65-F5344CB8AC3E}">
        <p14:creationId xmlns:p14="http://schemas.microsoft.com/office/powerpoint/2010/main" val="595992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8946" y="2599265"/>
            <a:ext cx="8534400" cy="1507067"/>
          </a:xfrm>
        </p:spPr>
        <p:txBody>
          <a:bodyPr/>
          <a:lstStyle/>
          <a:p>
            <a:r>
              <a:rPr lang="en-US" dirty="0"/>
              <a:t>Valerian</a:t>
            </a:r>
            <a:br>
              <a:rPr lang="en-US" dirty="0"/>
            </a:br>
            <a:endParaRPr lang="en-US" dirty="0"/>
          </a:p>
        </p:txBody>
      </p:sp>
    </p:spTree>
    <p:extLst>
      <p:ext uri="{BB962C8B-B14F-4D97-AF65-F5344CB8AC3E}">
        <p14:creationId xmlns:p14="http://schemas.microsoft.com/office/powerpoint/2010/main" val="31425923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What herb help with Liver-health?</a:t>
            </a:r>
          </a:p>
          <a:p>
            <a:pPr marL="457200" indent="-457200">
              <a:buFont typeface="+mj-lt"/>
              <a:buAutoNum type="alphaUcPeriod"/>
            </a:pPr>
            <a:r>
              <a:rPr lang="en-US" dirty="0"/>
              <a:t>Milk thistle </a:t>
            </a:r>
          </a:p>
          <a:p>
            <a:pPr marL="457200" indent="-457200">
              <a:buFont typeface="+mj-lt"/>
              <a:buAutoNum type="alphaUcPeriod"/>
            </a:pPr>
            <a:r>
              <a:rPr lang="en-US" dirty="0"/>
              <a:t>Elderberry</a:t>
            </a:r>
          </a:p>
          <a:p>
            <a:pPr marL="457200" indent="-457200">
              <a:buFont typeface="+mj-lt"/>
              <a:buAutoNum type="alphaUcPeriod"/>
            </a:pPr>
            <a:r>
              <a:rPr lang="en-US" dirty="0" smtClean="0"/>
              <a:t>Ginger</a:t>
            </a:r>
          </a:p>
          <a:p>
            <a:pPr marL="457200" indent="-457200">
              <a:buFont typeface="+mj-lt"/>
              <a:buAutoNum type="alphaUcPeriod"/>
            </a:pPr>
            <a:r>
              <a:rPr lang="en-US" dirty="0"/>
              <a:t>Turmeric</a:t>
            </a:r>
          </a:p>
        </p:txBody>
      </p:sp>
    </p:spTree>
    <p:extLst>
      <p:ext uri="{BB962C8B-B14F-4D97-AF65-F5344CB8AC3E}">
        <p14:creationId xmlns:p14="http://schemas.microsoft.com/office/powerpoint/2010/main" val="39273867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3411" y="2777065"/>
            <a:ext cx="8534400" cy="1507067"/>
          </a:xfrm>
        </p:spPr>
        <p:txBody>
          <a:bodyPr/>
          <a:lstStyle/>
          <a:p>
            <a:r>
              <a:rPr lang="en-US" dirty="0"/>
              <a:t>Milk thistle </a:t>
            </a:r>
            <a:br>
              <a:rPr lang="en-US" dirty="0"/>
            </a:br>
            <a:endParaRPr lang="en-US" dirty="0"/>
          </a:p>
        </p:txBody>
      </p:sp>
    </p:spTree>
    <p:extLst>
      <p:ext uri="{BB962C8B-B14F-4D97-AF65-F5344CB8AC3E}">
        <p14:creationId xmlns:p14="http://schemas.microsoft.com/office/powerpoint/2010/main" val="705525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herbal healing?</a:t>
            </a:r>
            <a:endParaRPr lang="en-US" dirty="0"/>
          </a:p>
        </p:txBody>
      </p:sp>
      <p:sp>
        <p:nvSpPr>
          <p:cNvPr id="3" name="Content Placeholder 2"/>
          <p:cNvSpPr>
            <a:spLocks noGrp="1"/>
          </p:cNvSpPr>
          <p:nvPr>
            <p:ph idx="1"/>
          </p:nvPr>
        </p:nvSpPr>
        <p:spPr>
          <a:xfrm>
            <a:off x="684212" y="101148"/>
            <a:ext cx="8534400" cy="3615267"/>
          </a:xfrm>
        </p:spPr>
        <p:txBody>
          <a:bodyPr/>
          <a:lstStyle/>
          <a:p>
            <a:r>
              <a:rPr lang="en-US" dirty="0"/>
              <a:t>According to </a:t>
            </a:r>
            <a:r>
              <a:rPr lang="en-US" dirty="0" smtClean="0"/>
              <a:t>John Hopkins (2025</a:t>
            </a:r>
            <a:r>
              <a:rPr lang="en-US" dirty="0"/>
              <a:t>), </a:t>
            </a:r>
            <a:r>
              <a:rPr lang="en-US" dirty="0" smtClean="0"/>
              <a:t>“Plant-based </a:t>
            </a:r>
            <a:r>
              <a:rPr lang="en-US" dirty="0"/>
              <a:t>products used to treat diseases or to maintain </a:t>
            </a:r>
            <a:r>
              <a:rPr lang="en-US" dirty="0" smtClean="0"/>
              <a:t>health.”</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81667" y="2057400"/>
            <a:ext cx="5926666" cy="2771422"/>
          </a:xfrm>
          <a:prstGeom prst="rect">
            <a:avLst/>
          </a:prstGeom>
        </p:spPr>
      </p:pic>
      <p:sp>
        <p:nvSpPr>
          <p:cNvPr id="5" name="Rectangle 4"/>
          <p:cNvSpPr/>
          <p:nvPr/>
        </p:nvSpPr>
        <p:spPr>
          <a:xfrm>
            <a:off x="7620000" y="4377267"/>
            <a:ext cx="2260600" cy="4515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ISTOCKPHOTOS (2025</a:t>
            </a:r>
            <a:r>
              <a:rPr lang="en-US" dirty="0"/>
              <a:t>)</a:t>
            </a:r>
          </a:p>
        </p:txBody>
      </p:sp>
    </p:spTree>
    <p:extLst>
      <p:ext uri="{BB962C8B-B14F-4D97-AF65-F5344CB8AC3E}">
        <p14:creationId xmlns:p14="http://schemas.microsoft.com/office/powerpoint/2010/main" val="17468676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92500" lnSpcReduction="20000"/>
          </a:bodyPr>
          <a:lstStyle/>
          <a:p>
            <a:r>
              <a:rPr lang="en-US" dirty="0"/>
              <a:t>AANMC. (2025, May 20). Natural options to enhance your well-being. https://aanmc.org/natural-remedies/herbal-remedies-for-natural-healing/ </a:t>
            </a:r>
          </a:p>
          <a:p>
            <a:r>
              <a:rPr lang="en-US" dirty="0" err="1"/>
              <a:t>Istock</a:t>
            </a:r>
            <a:r>
              <a:rPr lang="en-US" dirty="0"/>
              <a:t>. (2025). </a:t>
            </a:r>
            <a:r>
              <a:rPr lang="en-US" i="1" dirty="0"/>
              <a:t>Bags of dried herbs.</a:t>
            </a:r>
            <a:r>
              <a:rPr lang="en-US" dirty="0"/>
              <a:t> </a:t>
            </a:r>
            <a:r>
              <a:rPr lang="en-US" dirty="0" err="1"/>
              <a:t>iStock</a:t>
            </a:r>
            <a:r>
              <a:rPr lang="en-US" dirty="0"/>
              <a:t>. https://www.istockphoto.com/photo/medical-herbs-gm173586199-7977172 </a:t>
            </a:r>
          </a:p>
          <a:p>
            <a:r>
              <a:rPr lang="en-US" dirty="0"/>
              <a:t>John Hopkins. (2025). Herbal medicine | johns </a:t>
            </a:r>
            <a:r>
              <a:rPr lang="en-US" dirty="0" err="1"/>
              <a:t>hopkins</a:t>
            </a:r>
            <a:r>
              <a:rPr lang="en-US" dirty="0"/>
              <a:t> medicine. https://www.hopkinsmedicine.org/health/wellness-and-prevention/herbal-medicine </a:t>
            </a:r>
          </a:p>
          <a:p>
            <a:r>
              <a:rPr lang="en-US" dirty="0" err="1"/>
              <a:t>Petrovska</a:t>
            </a:r>
            <a:r>
              <a:rPr lang="en-US" dirty="0"/>
              <a:t>, B. B. (2012, January). </a:t>
            </a:r>
            <a:r>
              <a:rPr lang="en-US" i="1" dirty="0"/>
              <a:t>Historical Review of Medicinal Plants’ usage</a:t>
            </a:r>
            <a:r>
              <a:rPr lang="en-US" dirty="0"/>
              <a:t>. </a:t>
            </a:r>
            <a:r>
              <a:rPr lang="en-US" dirty="0" err="1"/>
              <a:t>Pharmacognosy</a:t>
            </a:r>
            <a:r>
              <a:rPr lang="en-US" dirty="0"/>
              <a:t> reviews. https://pmc.ncbi.nlm.nih.gov/articles/PMC3358962/ </a:t>
            </a:r>
          </a:p>
          <a:p>
            <a:endParaRPr lang="en-US" dirty="0"/>
          </a:p>
        </p:txBody>
      </p:sp>
    </p:spTree>
    <p:extLst>
      <p:ext uri="{BB962C8B-B14F-4D97-AF65-F5344CB8AC3E}">
        <p14:creationId xmlns:p14="http://schemas.microsoft.com/office/powerpoint/2010/main" val="31553779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 </a:t>
            </a:r>
            <a:endParaRPr lang="en-US" dirty="0"/>
          </a:p>
        </p:txBody>
      </p:sp>
    </p:spTree>
    <p:extLst>
      <p:ext uri="{BB962C8B-B14F-4D97-AF65-F5344CB8AC3E}">
        <p14:creationId xmlns:p14="http://schemas.microsoft.com/office/powerpoint/2010/main" val="1602399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you know about herbal healing?</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4212" y="511120"/>
            <a:ext cx="9272588" cy="3841839"/>
          </a:xfrm>
        </p:spPr>
      </p:pic>
      <p:sp>
        <p:nvSpPr>
          <p:cNvPr id="5" name="Rectangle 4"/>
          <p:cNvSpPr/>
          <p:nvPr/>
        </p:nvSpPr>
        <p:spPr>
          <a:xfrm>
            <a:off x="9671858" y="4369891"/>
            <a:ext cx="2003367" cy="4821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ISTOCKPHOTOS (2025</a:t>
            </a:r>
            <a:r>
              <a:rPr lang="en-US" dirty="0"/>
              <a:t>)</a:t>
            </a:r>
          </a:p>
        </p:txBody>
      </p:sp>
    </p:spTree>
    <p:extLst>
      <p:ext uri="{BB962C8B-B14F-4D97-AF65-F5344CB8AC3E}">
        <p14:creationId xmlns:p14="http://schemas.microsoft.com/office/powerpoint/2010/main" val="1271250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of herbal healing?</a:t>
            </a:r>
            <a:endParaRPr lang="en-US" dirty="0"/>
          </a:p>
        </p:txBody>
      </p:sp>
      <p:sp>
        <p:nvSpPr>
          <p:cNvPr id="3" name="Content Placeholder 2"/>
          <p:cNvSpPr>
            <a:spLocks noGrp="1"/>
          </p:cNvSpPr>
          <p:nvPr>
            <p:ph idx="1"/>
          </p:nvPr>
        </p:nvSpPr>
        <p:spPr/>
        <p:txBody>
          <a:bodyPr/>
          <a:lstStyle/>
          <a:p>
            <a:r>
              <a:rPr lang="en-US" dirty="0" smtClean="0"/>
              <a:t>According </a:t>
            </a:r>
            <a:r>
              <a:rPr lang="en-US" dirty="0"/>
              <a:t>to </a:t>
            </a:r>
            <a:r>
              <a:rPr lang="en-US" dirty="0" err="1" smtClean="0"/>
              <a:t>Petrovska</a:t>
            </a:r>
            <a:r>
              <a:rPr lang="en-US" dirty="0" smtClean="0"/>
              <a:t> (</a:t>
            </a:r>
            <a:r>
              <a:rPr lang="en-US" dirty="0"/>
              <a:t>2012), </a:t>
            </a:r>
            <a:r>
              <a:rPr lang="en-US" dirty="0" smtClean="0"/>
              <a:t>“The </a:t>
            </a:r>
            <a:r>
              <a:rPr lang="en-US" dirty="0"/>
              <a:t>oldest written evidence of medicinal plants’ usage for preparation of drugs has been found on a Sumerian clay slab from Nagpur, approximately 5000 years old. It comprised 12 recipes for drug preparation referring to over 250 various plants, some of them alkaloid such as poppy, henbane, and </a:t>
            </a:r>
            <a:r>
              <a:rPr lang="en-US" dirty="0" smtClean="0"/>
              <a:t>mandrake.”</a:t>
            </a:r>
          </a:p>
          <a:p>
            <a:r>
              <a:rPr lang="en-US" dirty="0" smtClean="0"/>
              <a:t>Many TCM (Traditional Chinese Medicines) uses herbal medicine as a foundational part of treating people.</a:t>
            </a:r>
          </a:p>
          <a:p>
            <a:r>
              <a:rPr lang="en-US" dirty="0" smtClean="0"/>
              <a:t>Even today we use different herbal medicine to heal many different illnesses and problems.</a:t>
            </a:r>
            <a:endParaRPr lang="en-US" dirty="0"/>
          </a:p>
        </p:txBody>
      </p:sp>
    </p:spTree>
    <p:extLst>
      <p:ext uri="{BB962C8B-B14F-4D97-AF65-F5344CB8AC3E}">
        <p14:creationId xmlns:p14="http://schemas.microsoft.com/office/powerpoint/2010/main" val="3583984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Herbs of interest!! </a:t>
            </a:r>
            <a:endParaRPr lang="en-US" dirty="0"/>
          </a:p>
        </p:txBody>
      </p:sp>
      <p:sp>
        <p:nvSpPr>
          <p:cNvPr id="3" name="Content Placeholder 2"/>
          <p:cNvSpPr>
            <a:spLocks noGrp="1"/>
          </p:cNvSpPr>
          <p:nvPr>
            <p:ph idx="1"/>
          </p:nvPr>
        </p:nvSpPr>
        <p:spPr/>
        <p:txBody>
          <a:bodyPr/>
          <a:lstStyle/>
          <a:p>
            <a:r>
              <a:rPr lang="en-US" dirty="0"/>
              <a:t> </a:t>
            </a:r>
            <a:r>
              <a:rPr lang="en-US" dirty="0" smtClean="0"/>
              <a:t>Chamomile</a:t>
            </a:r>
          </a:p>
          <a:p>
            <a:r>
              <a:rPr lang="en-US" dirty="0" smtClean="0"/>
              <a:t>Ginger</a:t>
            </a:r>
          </a:p>
          <a:p>
            <a:r>
              <a:rPr lang="en-US" dirty="0" smtClean="0"/>
              <a:t>Elderberry</a:t>
            </a:r>
          </a:p>
          <a:p>
            <a:r>
              <a:rPr lang="en-US" dirty="0"/>
              <a:t>Valerian </a:t>
            </a:r>
            <a:endParaRPr lang="en-US" dirty="0" smtClean="0"/>
          </a:p>
          <a:p>
            <a:r>
              <a:rPr lang="en-US" dirty="0" smtClean="0"/>
              <a:t>Turmeric</a:t>
            </a:r>
          </a:p>
          <a:p>
            <a:r>
              <a:rPr lang="en-US" dirty="0"/>
              <a:t>Milk thistle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82533" y="389467"/>
            <a:ext cx="5545667" cy="4478865"/>
          </a:xfrm>
          <a:prstGeom prst="rect">
            <a:avLst/>
          </a:prstGeom>
        </p:spPr>
      </p:pic>
      <p:sp>
        <p:nvSpPr>
          <p:cNvPr id="5" name="Rectangle 4"/>
          <p:cNvSpPr/>
          <p:nvPr/>
        </p:nvSpPr>
        <p:spPr>
          <a:xfrm>
            <a:off x="9973733" y="4487331"/>
            <a:ext cx="2116667" cy="4572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ISTOCKPHOTO (2025)</a:t>
            </a:r>
            <a:endParaRPr lang="en-US" dirty="0"/>
          </a:p>
        </p:txBody>
      </p:sp>
    </p:spTree>
    <p:extLst>
      <p:ext uri="{BB962C8B-B14F-4D97-AF65-F5344CB8AC3E}">
        <p14:creationId xmlns:p14="http://schemas.microsoft.com/office/powerpoint/2010/main" val="1658451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Chamomile</a:t>
            </a:r>
            <a:endParaRPr lang="en-US" dirty="0"/>
          </a:p>
        </p:txBody>
      </p:sp>
      <p:sp>
        <p:nvSpPr>
          <p:cNvPr id="3" name="Content Placeholder 2"/>
          <p:cNvSpPr>
            <a:spLocks noGrp="1"/>
          </p:cNvSpPr>
          <p:nvPr>
            <p:ph idx="1"/>
          </p:nvPr>
        </p:nvSpPr>
        <p:spPr/>
        <p:txBody>
          <a:bodyPr/>
          <a:lstStyle/>
          <a:p>
            <a:r>
              <a:rPr lang="en-US" dirty="0" smtClean="0"/>
              <a:t>Origin: Southern and Eastern Europe/ Western/Northern Asia</a:t>
            </a:r>
          </a:p>
          <a:p>
            <a:endParaRPr lang="en-US" dirty="0" smtClean="0"/>
          </a:p>
          <a:p>
            <a:r>
              <a:rPr lang="en-US" dirty="0"/>
              <a:t>Healing Effects:  According to </a:t>
            </a:r>
            <a:r>
              <a:rPr lang="en-US" dirty="0" smtClean="0"/>
              <a:t>the AANMC (2025</a:t>
            </a:r>
            <a:r>
              <a:rPr lang="en-US" dirty="0"/>
              <a:t>), “Chamomile (</a:t>
            </a:r>
            <a:r>
              <a:rPr lang="en-US" dirty="0" err="1"/>
              <a:t>Matricaria</a:t>
            </a:r>
            <a:r>
              <a:rPr lang="en-US" dirty="0"/>
              <a:t> </a:t>
            </a:r>
            <a:r>
              <a:rPr lang="en-US" dirty="0" err="1"/>
              <a:t>chamomilla</a:t>
            </a:r>
            <a:r>
              <a:rPr lang="en-US" dirty="0"/>
              <a:t>) is a well-established botanical known for its calming/anxiolytic properties. Clinical studies have demonstrated its effectiveness in improving sleep quality and reducing symptoms of moderate to severe generalized anxiety.</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00793" y="4182532"/>
            <a:ext cx="3580553" cy="2116666"/>
          </a:xfrm>
          <a:prstGeom prst="rect">
            <a:avLst/>
          </a:prstGeom>
        </p:spPr>
      </p:pic>
      <p:sp>
        <p:nvSpPr>
          <p:cNvPr id="5" name="Rectangle 4"/>
          <p:cNvSpPr/>
          <p:nvPr/>
        </p:nvSpPr>
        <p:spPr>
          <a:xfrm>
            <a:off x="7450667" y="5825064"/>
            <a:ext cx="1837266" cy="4741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ISTOCKPHOTO, (2025)</a:t>
            </a:r>
            <a:endParaRPr lang="en-US" dirty="0"/>
          </a:p>
        </p:txBody>
      </p:sp>
    </p:spTree>
    <p:extLst>
      <p:ext uri="{BB962C8B-B14F-4D97-AF65-F5344CB8AC3E}">
        <p14:creationId xmlns:p14="http://schemas.microsoft.com/office/powerpoint/2010/main" val="31322892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ginger</a:t>
            </a:r>
            <a:endParaRPr lang="en-US" dirty="0"/>
          </a:p>
        </p:txBody>
      </p:sp>
      <p:sp>
        <p:nvSpPr>
          <p:cNvPr id="3" name="Content Placeholder 2"/>
          <p:cNvSpPr>
            <a:spLocks noGrp="1"/>
          </p:cNvSpPr>
          <p:nvPr>
            <p:ph idx="1"/>
          </p:nvPr>
        </p:nvSpPr>
        <p:spPr/>
        <p:txBody>
          <a:bodyPr/>
          <a:lstStyle/>
          <a:p>
            <a:r>
              <a:rPr lang="en-US" dirty="0" smtClean="0"/>
              <a:t>Origins: </a:t>
            </a:r>
            <a:r>
              <a:rPr lang="en-US" dirty="0"/>
              <a:t>Maritime Southeast Asia</a:t>
            </a:r>
            <a:endParaRPr lang="en-US" dirty="0" smtClean="0"/>
          </a:p>
          <a:p>
            <a:r>
              <a:rPr lang="en-US" dirty="0" smtClean="0"/>
              <a:t>Healing effects: </a:t>
            </a:r>
            <a:r>
              <a:rPr lang="en-US" dirty="0"/>
              <a:t>According to the AANMC (2025), “Ginger (</a:t>
            </a:r>
            <a:r>
              <a:rPr lang="en-US" dirty="0" err="1"/>
              <a:t>Zingiber</a:t>
            </a:r>
            <a:r>
              <a:rPr lang="en-US" dirty="0"/>
              <a:t> </a:t>
            </a:r>
            <a:r>
              <a:rPr lang="en-US" dirty="0" err="1"/>
              <a:t>officinale</a:t>
            </a:r>
            <a:r>
              <a:rPr lang="en-US" dirty="0"/>
              <a:t>) is widely recognized for its antiemetic (anti-nausea) properties, with clinical studies supporting its specific efficacy in reducing nausea and vomiting associated with pregnancy and chemotherapy</a:t>
            </a:r>
            <a:r>
              <a:rPr lang="en-US" dirty="0" smtClean="0"/>
              <a:t>.”</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18045" y="3699932"/>
            <a:ext cx="4404022" cy="2658533"/>
          </a:xfrm>
          <a:prstGeom prst="rect">
            <a:avLst/>
          </a:prstGeom>
        </p:spPr>
      </p:pic>
      <p:sp>
        <p:nvSpPr>
          <p:cNvPr id="5" name="Rectangle 4"/>
          <p:cNvSpPr/>
          <p:nvPr/>
        </p:nvSpPr>
        <p:spPr>
          <a:xfrm>
            <a:off x="7476067" y="5858933"/>
            <a:ext cx="2048933" cy="4910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ISTOCKPHOTO, (2025)</a:t>
            </a:r>
            <a:endParaRPr lang="en-US" dirty="0"/>
          </a:p>
        </p:txBody>
      </p:sp>
    </p:spTree>
    <p:extLst>
      <p:ext uri="{BB962C8B-B14F-4D97-AF65-F5344CB8AC3E}">
        <p14:creationId xmlns:p14="http://schemas.microsoft.com/office/powerpoint/2010/main" val="2839287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Elderberry </a:t>
            </a:r>
            <a:r>
              <a:rPr lang="en-US" dirty="0"/>
              <a:t/>
            </a:r>
            <a:br>
              <a:rPr lang="en-US" dirty="0"/>
            </a:br>
            <a:endParaRPr lang="en-US" dirty="0"/>
          </a:p>
        </p:txBody>
      </p:sp>
      <p:sp>
        <p:nvSpPr>
          <p:cNvPr id="3" name="Content Placeholder 2"/>
          <p:cNvSpPr>
            <a:spLocks noGrp="1"/>
          </p:cNvSpPr>
          <p:nvPr>
            <p:ph idx="1"/>
          </p:nvPr>
        </p:nvSpPr>
        <p:spPr/>
        <p:txBody>
          <a:bodyPr/>
          <a:lstStyle/>
          <a:p>
            <a:r>
              <a:rPr lang="en-US" dirty="0" smtClean="0"/>
              <a:t>Origins</a:t>
            </a:r>
            <a:r>
              <a:rPr lang="en-US" dirty="0"/>
              <a:t>: Europe, Asia, and North </a:t>
            </a:r>
            <a:r>
              <a:rPr lang="en-US" dirty="0" smtClean="0"/>
              <a:t>America.</a:t>
            </a:r>
          </a:p>
          <a:p>
            <a:r>
              <a:rPr lang="en-US" dirty="0" smtClean="0"/>
              <a:t>Healing Effects: According to the AANMC (2025), “Elderberry (</a:t>
            </a:r>
            <a:r>
              <a:rPr lang="en-US" dirty="0" err="1" smtClean="0"/>
              <a:t>Sambucus</a:t>
            </a:r>
            <a:r>
              <a:rPr lang="en-US" dirty="0" smtClean="0"/>
              <a:t> </a:t>
            </a:r>
            <a:r>
              <a:rPr lang="en-US" dirty="0" err="1" smtClean="0"/>
              <a:t>nigra</a:t>
            </a:r>
            <a:r>
              <a:rPr lang="en-US" dirty="0" smtClean="0"/>
              <a:t>). Elderberry has been shown in clinical and in vitro studies to reduce the severity and duration of upper respiratory tract infections, including the common cold and influenza.” </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13912" y="3692313"/>
            <a:ext cx="3734590" cy="2471420"/>
          </a:xfrm>
          <a:prstGeom prst="rect">
            <a:avLst/>
          </a:prstGeom>
        </p:spPr>
      </p:pic>
      <p:sp>
        <p:nvSpPr>
          <p:cNvPr id="5" name="Rectangle 4"/>
          <p:cNvSpPr/>
          <p:nvPr/>
        </p:nvSpPr>
        <p:spPr>
          <a:xfrm>
            <a:off x="7543800" y="5782733"/>
            <a:ext cx="2048933" cy="4741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ISTOCKPHOTO,</a:t>
            </a:r>
          </a:p>
          <a:p>
            <a:pPr algn="ctr"/>
            <a:r>
              <a:rPr lang="en-US" dirty="0" smtClean="0"/>
              <a:t>(2025)</a:t>
            </a:r>
            <a:endParaRPr lang="en-US" dirty="0"/>
          </a:p>
        </p:txBody>
      </p:sp>
    </p:spTree>
    <p:extLst>
      <p:ext uri="{BB962C8B-B14F-4D97-AF65-F5344CB8AC3E}">
        <p14:creationId xmlns:p14="http://schemas.microsoft.com/office/powerpoint/2010/main" val="4214772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a:t>
            </a:r>
            <a:endParaRPr lang="en-US" dirty="0"/>
          </a:p>
        </p:txBody>
      </p:sp>
      <p:sp>
        <p:nvSpPr>
          <p:cNvPr id="3" name="Content Placeholder 2"/>
          <p:cNvSpPr>
            <a:spLocks noGrp="1"/>
          </p:cNvSpPr>
          <p:nvPr>
            <p:ph idx="1"/>
          </p:nvPr>
        </p:nvSpPr>
        <p:spPr/>
        <p:txBody>
          <a:bodyPr/>
          <a:lstStyle/>
          <a:p>
            <a:r>
              <a:rPr lang="en-US" dirty="0" smtClean="0"/>
              <a:t>Take </a:t>
            </a:r>
            <a:r>
              <a:rPr lang="en-US" dirty="0"/>
              <a:t>15 min to find recipes that you would   use these 3 herbs. After the 15 minutes share with the class in the chat.</a:t>
            </a:r>
          </a:p>
        </p:txBody>
      </p:sp>
    </p:spTree>
    <p:extLst>
      <p:ext uri="{BB962C8B-B14F-4D97-AF65-F5344CB8AC3E}">
        <p14:creationId xmlns:p14="http://schemas.microsoft.com/office/powerpoint/2010/main" val="4036013454"/>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300</TotalTime>
  <Words>674</Words>
  <Application>Microsoft Office PowerPoint</Application>
  <PresentationFormat>Widescreen</PresentationFormat>
  <Paragraphs>81</Paragraphs>
  <Slides>21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Century Gothic</vt:lpstr>
      <vt:lpstr>Wingdings 3</vt:lpstr>
      <vt:lpstr>Slice</vt:lpstr>
      <vt:lpstr>Herbal Healing </vt:lpstr>
      <vt:lpstr>What is herbal healing?</vt:lpstr>
      <vt:lpstr>What do you know about herbal healing?</vt:lpstr>
      <vt:lpstr>History of herbal healing?</vt:lpstr>
      <vt:lpstr>Herbs of interest!! </vt:lpstr>
      <vt:lpstr>Chamomile</vt:lpstr>
      <vt:lpstr>ginger</vt:lpstr>
      <vt:lpstr>Elderberry  </vt:lpstr>
      <vt:lpstr>Exercise!! </vt:lpstr>
      <vt:lpstr>Valerian  </vt:lpstr>
      <vt:lpstr>Turmeric </vt:lpstr>
      <vt:lpstr>Milk thistle  </vt:lpstr>
      <vt:lpstr>Questions?</vt:lpstr>
      <vt:lpstr>Questions?</vt:lpstr>
      <vt:lpstr>GINGER</vt:lpstr>
      <vt:lpstr>Questions?</vt:lpstr>
      <vt:lpstr>Valerian </vt:lpstr>
      <vt:lpstr>Questions?</vt:lpstr>
      <vt:lpstr>Milk thistle  </vt:lpstr>
      <vt:lpstr>References:</vt:lpstr>
      <vt:lpstr>Thank you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Herbal Healing</dc:title>
  <dc:creator>Pettigrew, Khari S GSM2 USN, ACU-5</dc:creator>
  <cp:lastModifiedBy>Pettigrew, Khari S GSM2 USN, ACU-5</cp:lastModifiedBy>
  <cp:revision>20</cp:revision>
  <dcterms:created xsi:type="dcterms:W3CDTF">2026-06-09T07:59:46Z</dcterms:created>
  <dcterms:modified xsi:type="dcterms:W3CDTF">2026-06-09T13:00:43Z</dcterms:modified>
</cp:coreProperties>
</file>