
<file path=[Content_Types].xml><?xml version="1.0" encoding="utf-8"?>
<Types xmlns="http://schemas.openxmlformats.org/package/2006/content-types">
  <Default Extension="jfif" ContentType="image/jpe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3" d="100"/>
          <a:sy n="113" d="100"/>
        </p:scale>
        <p:origin x="45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0F7E918-137A-4306-A90F-5059FCEBC075}" type="datetimeFigureOut">
              <a:rPr lang="en-US" smtClean="0"/>
              <a:t>6/15/2026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BD00B2-99B0-4DEF-986E-19D5A1180C95}" type="slidenum">
              <a:rPr lang="en-US" smtClean="0"/>
              <a:t>‹#›</a:t>
            </a:fld>
            <a:endParaRPr lang="en-US"/>
          </a:p>
        </p:txBody>
      </p:sp>
    </p:spTree>
    <p:extLst>
      <p:ext uri="{BB962C8B-B14F-4D97-AF65-F5344CB8AC3E}">
        <p14:creationId xmlns:p14="http://schemas.microsoft.com/office/powerpoint/2010/main" val="9861554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0F7E918-137A-4306-A90F-5059FCEBC075}" type="datetimeFigureOut">
              <a:rPr lang="en-US" smtClean="0"/>
              <a:t>6/15/2026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BD00B2-99B0-4DEF-986E-19D5A1180C95}" type="slidenum">
              <a:rPr lang="en-US" smtClean="0"/>
              <a:t>‹#›</a:t>
            </a:fld>
            <a:endParaRPr lang="en-US"/>
          </a:p>
        </p:txBody>
      </p:sp>
    </p:spTree>
    <p:extLst>
      <p:ext uri="{BB962C8B-B14F-4D97-AF65-F5344CB8AC3E}">
        <p14:creationId xmlns:p14="http://schemas.microsoft.com/office/powerpoint/2010/main" val="40898693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0F7E918-137A-4306-A90F-5059FCEBC075}" type="datetimeFigureOut">
              <a:rPr lang="en-US" smtClean="0"/>
              <a:t>6/15/2026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BD00B2-99B0-4DEF-986E-19D5A1180C95}"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7306618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0F7E918-137A-4306-A90F-5059FCEBC075}" type="datetimeFigureOut">
              <a:rPr lang="en-US" smtClean="0"/>
              <a:t>6/15/2026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BD00B2-99B0-4DEF-986E-19D5A1180C95}" type="slidenum">
              <a:rPr lang="en-US" smtClean="0"/>
              <a:t>‹#›</a:t>
            </a:fld>
            <a:endParaRPr lang="en-US"/>
          </a:p>
        </p:txBody>
      </p:sp>
    </p:spTree>
    <p:extLst>
      <p:ext uri="{BB962C8B-B14F-4D97-AF65-F5344CB8AC3E}">
        <p14:creationId xmlns:p14="http://schemas.microsoft.com/office/powerpoint/2010/main" val="25435421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0F7E918-137A-4306-A90F-5059FCEBC075}" type="datetimeFigureOut">
              <a:rPr lang="en-US" smtClean="0"/>
              <a:t>6/15/2026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BD00B2-99B0-4DEF-986E-19D5A1180C95}"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195754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0F7E918-137A-4306-A90F-5059FCEBC075}" type="datetimeFigureOut">
              <a:rPr lang="en-US" smtClean="0"/>
              <a:t>6/15/2026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BD00B2-99B0-4DEF-986E-19D5A1180C95}" type="slidenum">
              <a:rPr lang="en-US" smtClean="0"/>
              <a:t>‹#›</a:t>
            </a:fld>
            <a:endParaRPr lang="en-US"/>
          </a:p>
        </p:txBody>
      </p:sp>
    </p:spTree>
    <p:extLst>
      <p:ext uri="{BB962C8B-B14F-4D97-AF65-F5344CB8AC3E}">
        <p14:creationId xmlns:p14="http://schemas.microsoft.com/office/powerpoint/2010/main" val="18124722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0F7E918-137A-4306-A90F-5059FCEBC075}" type="datetimeFigureOut">
              <a:rPr lang="en-US" smtClean="0"/>
              <a:t>6/15/2026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BD00B2-99B0-4DEF-986E-19D5A1180C95}" type="slidenum">
              <a:rPr lang="en-US" smtClean="0"/>
              <a:t>‹#›</a:t>
            </a:fld>
            <a:endParaRPr lang="en-US"/>
          </a:p>
        </p:txBody>
      </p:sp>
    </p:spTree>
    <p:extLst>
      <p:ext uri="{BB962C8B-B14F-4D97-AF65-F5344CB8AC3E}">
        <p14:creationId xmlns:p14="http://schemas.microsoft.com/office/powerpoint/2010/main" val="15179300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0F7E918-137A-4306-A90F-5059FCEBC075}" type="datetimeFigureOut">
              <a:rPr lang="en-US" smtClean="0"/>
              <a:t>6/15/2026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BD00B2-99B0-4DEF-986E-19D5A1180C95}" type="slidenum">
              <a:rPr lang="en-US" smtClean="0"/>
              <a:t>‹#›</a:t>
            </a:fld>
            <a:endParaRPr lang="en-US"/>
          </a:p>
        </p:txBody>
      </p:sp>
    </p:spTree>
    <p:extLst>
      <p:ext uri="{BB962C8B-B14F-4D97-AF65-F5344CB8AC3E}">
        <p14:creationId xmlns:p14="http://schemas.microsoft.com/office/powerpoint/2010/main" val="14310928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0F7E918-137A-4306-A90F-5059FCEBC075}" type="datetimeFigureOut">
              <a:rPr lang="en-US" smtClean="0"/>
              <a:t>6/15/2026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BD00B2-99B0-4DEF-986E-19D5A1180C95}" type="slidenum">
              <a:rPr lang="en-US" smtClean="0"/>
              <a:t>‹#›</a:t>
            </a:fld>
            <a:endParaRPr lang="en-US"/>
          </a:p>
        </p:txBody>
      </p:sp>
    </p:spTree>
    <p:extLst>
      <p:ext uri="{BB962C8B-B14F-4D97-AF65-F5344CB8AC3E}">
        <p14:creationId xmlns:p14="http://schemas.microsoft.com/office/powerpoint/2010/main" val="40619994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0F7E918-137A-4306-A90F-5059FCEBC075}" type="datetimeFigureOut">
              <a:rPr lang="en-US" smtClean="0"/>
              <a:t>6/15/2026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BD00B2-99B0-4DEF-986E-19D5A1180C95}" type="slidenum">
              <a:rPr lang="en-US" smtClean="0"/>
              <a:t>‹#›</a:t>
            </a:fld>
            <a:endParaRPr lang="en-US"/>
          </a:p>
        </p:txBody>
      </p:sp>
    </p:spTree>
    <p:extLst>
      <p:ext uri="{BB962C8B-B14F-4D97-AF65-F5344CB8AC3E}">
        <p14:creationId xmlns:p14="http://schemas.microsoft.com/office/powerpoint/2010/main" val="16704213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0F7E918-137A-4306-A90F-5059FCEBC075}" type="datetimeFigureOut">
              <a:rPr lang="en-US" smtClean="0"/>
              <a:t>6/15/2026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BD00B2-99B0-4DEF-986E-19D5A1180C95}" type="slidenum">
              <a:rPr lang="en-US" smtClean="0"/>
              <a:t>‹#›</a:t>
            </a:fld>
            <a:endParaRPr lang="en-US"/>
          </a:p>
        </p:txBody>
      </p:sp>
    </p:spTree>
    <p:extLst>
      <p:ext uri="{BB962C8B-B14F-4D97-AF65-F5344CB8AC3E}">
        <p14:creationId xmlns:p14="http://schemas.microsoft.com/office/powerpoint/2010/main" val="15444820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0F7E918-137A-4306-A90F-5059FCEBC075}" type="datetimeFigureOut">
              <a:rPr lang="en-US" smtClean="0"/>
              <a:t>6/15/2026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2BD00B2-99B0-4DEF-986E-19D5A1180C95}" type="slidenum">
              <a:rPr lang="en-US" smtClean="0"/>
              <a:t>‹#›</a:t>
            </a:fld>
            <a:endParaRPr lang="en-US"/>
          </a:p>
        </p:txBody>
      </p:sp>
    </p:spTree>
    <p:extLst>
      <p:ext uri="{BB962C8B-B14F-4D97-AF65-F5344CB8AC3E}">
        <p14:creationId xmlns:p14="http://schemas.microsoft.com/office/powerpoint/2010/main" val="29474997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0F7E918-137A-4306-A90F-5059FCEBC075}" type="datetimeFigureOut">
              <a:rPr lang="en-US" smtClean="0"/>
              <a:t>6/15/2026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2BD00B2-99B0-4DEF-986E-19D5A1180C95}" type="slidenum">
              <a:rPr lang="en-US" smtClean="0"/>
              <a:t>‹#›</a:t>
            </a:fld>
            <a:endParaRPr lang="en-US"/>
          </a:p>
        </p:txBody>
      </p:sp>
    </p:spTree>
    <p:extLst>
      <p:ext uri="{BB962C8B-B14F-4D97-AF65-F5344CB8AC3E}">
        <p14:creationId xmlns:p14="http://schemas.microsoft.com/office/powerpoint/2010/main" val="9108178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F7E918-137A-4306-A90F-5059FCEBC075}" type="datetimeFigureOut">
              <a:rPr lang="en-US" smtClean="0"/>
              <a:t>6/15/2026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2BD00B2-99B0-4DEF-986E-19D5A1180C95}" type="slidenum">
              <a:rPr lang="en-US" smtClean="0"/>
              <a:t>‹#›</a:t>
            </a:fld>
            <a:endParaRPr lang="en-US"/>
          </a:p>
        </p:txBody>
      </p:sp>
    </p:spTree>
    <p:extLst>
      <p:ext uri="{BB962C8B-B14F-4D97-AF65-F5344CB8AC3E}">
        <p14:creationId xmlns:p14="http://schemas.microsoft.com/office/powerpoint/2010/main" val="13862993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0F7E918-137A-4306-A90F-5059FCEBC075}" type="datetimeFigureOut">
              <a:rPr lang="en-US" smtClean="0"/>
              <a:t>6/15/2026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BD00B2-99B0-4DEF-986E-19D5A1180C95}" type="slidenum">
              <a:rPr lang="en-US" smtClean="0"/>
              <a:t>‹#›</a:t>
            </a:fld>
            <a:endParaRPr lang="en-US"/>
          </a:p>
        </p:txBody>
      </p:sp>
    </p:spTree>
    <p:extLst>
      <p:ext uri="{BB962C8B-B14F-4D97-AF65-F5344CB8AC3E}">
        <p14:creationId xmlns:p14="http://schemas.microsoft.com/office/powerpoint/2010/main" val="40623042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C0F7E918-137A-4306-A90F-5059FCEBC075}" type="datetimeFigureOut">
              <a:rPr lang="en-US" smtClean="0"/>
              <a:t>6/15/2026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BD00B2-99B0-4DEF-986E-19D5A1180C95}" type="slidenum">
              <a:rPr lang="en-US" smtClean="0"/>
              <a:t>‹#›</a:t>
            </a:fld>
            <a:endParaRPr lang="en-US"/>
          </a:p>
        </p:txBody>
      </p:sp>
    </p:spTree>
    <p:extLst>
      <p:ext uri="{BB962C8B-B14F-4D97-AF65-F5344CB8AC3E}">
        <p14:creationId xmlns:p14="http://schemas.microsoft.com/office/powerpoint/2010/main" val="24415908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0F7E918-137A-4306-A90F-5059FCEBC075}" type="datetimeFigureOut">
              <a:rPr lang="en-US" smtClean="0"/>
              <a:t>6/15/2026</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B2BD00B2-99B0-4DEF-986E-19D5A1180C95}" type="slidenum">
              <a:rPr lang="en-US" smtClean="0"/>
              <a:t>‹#›</a:t>
            </a:fld>
            <a:endParaRPr lang="en-US"/>
          </a:p>
        </p:txBody>
      </p:sp>
    </p:spTree>
    <p:extLst>
      <p:ext uri="{BB962C8B-B14F-4D97-AF65-F5344CB8AC3E}">
        <p14:creationId xmlns:p14="http://schemas.microsoft.com/office/powerpoint/2010/main" val="1754702297"/>
      </p:ext>
    </p:extLst>
  </p:cSld>
  <p:clrMap bg1="dk1" tx1="lt1" bg2="dk2" tx2="lt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f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f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jf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jf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jf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fi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f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f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f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Benefits of </a:t>
            </a:r>
            <a:r>
              <a:rPr lang="en-US" b="1" dirty="0"/>
              <a:t>Complementary and Integrative </a:t>
            </a:r>
            <a:r>
              <a:rPr lang="en-US" b="1" dirty="0" smtClean="0"/>
              <a:t>Modalities </a:t>
            </a:r>
            <a:endParaRPr lang="en-US" dirty="0"/>
          </a:p>
        </p:txBody>
      </p:sp>
      <p:sp>
        <p:nvSpPr>
          <p:cNvPr id="3" name="Subtitle 2"/>
          <p:cNvSpPr>
            <a:spLocks noGrp="1"/>
          </p:cNvSpPr>
          <p:nvPr>
            <p:ph type="subTitle" idx="1"/>
          </p:nvPr>
        </p:nvSpPr>
        <p:spPr/>
        <p:txBody>
          <a:bodyPr>
            <a:normAutofit lnSpcReduction="10000"/>
          </a:bodyPr>
          <a:lstStyle/>
          <a:p>
            <a:r>
              <a:rPr lang="en-US" dirty="0" smtClean="0"/>
              <a:t>Khari Pettigrew</a:t>
            </a:r>
          </a:p>
          <a:p>
            <a:r>
              <a:rPr lang="en-US" dirty="0" smtClean="0"/>
              <a:t>HW 499: Capstone Health and Wellness</a:t>
            </a:r>
          </a:p>
          <a:p>
            <a:r>
              <a:rPr lang="en-US" dirty="0" smtClean="0"/>
              <a:t>Purdue Global University</a:t>
            </a:r>
            <a:endParaRPr lang="en-US" dirty="0"/>
          </a:p>
        </p:txBody>
      </p:sp>
    </p:spTree>
    <p:extLst>
      <p:ext uri="{BB962C8B-B14F-4D97-AF65-F5344CB8AC3E}">
        <p14:creationId xmlns:p14="http://schemas.microsoft.com/office/powerpoint/2010/main" val="18214475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YOGA</a:t>
            </a:r>
            <a:endParaRPr lang="en-US" dirty="0"/>
          </a:p>
        </p:txBody>
      </p:sp>
      <p:sp>
        <p:nvSpPr>
          <p:cNvPr id="3" name="Content Placeholder 2"/>
          <p:cNvSpPr>
            <a:spLocks noGrp="1"/>
          </p:cNvSpPr>
          <p:nvPr>
            <p:ph idx="1"/>
          </p:nvPr>
        </p:nvSpPr>
        <p:spPr/>
        <p:txBody>
          <a:bodyPr/>
          <a:lstStyle/>
          <a:p>
            <a:r>
              <a:rPr lang="en-US" dirty="0" smtClean="0"/>
              <a:t>Origins: According to Google </a:t>
            </a:r>
            <a:r>
              <a:rPr lang="en-US" dirty="0"/>
              <a:t>Arts &amp; </a:t>
            </a:r>
            <a:r>
              <a:rPr lang="en-US" dirty="0" smtClean="0"/>
              <a:t>Culture (2018), “Yoga can be traced to northern India over 5,000 years ago. The word yoga was first mentioned in ancient scared text called the Rig Veda.” </a:t>
            </a:r>
          </a:p>
          <a:p>
            <a:r>
              <a:rPr lang="en-US" dirty="0"/>
              <a:t>Benefits: </a:t>
            </a:r>
            <a:r>
              <a:rPr lang="en-US" dirty="0" smtClean="0"/>
              <a:t>Increased </a:t>
            </a:r>
            <a:r>
              <a:rPr lang="en-US" dirty="0"/>
              <a:t>flexibility, enhanced core strength, reduced stress and </a:t>
            </a:r>
            <a:r>
              <a:rPr lang="en-US" dirty="0" smtClean="0"/>
              <a:t>anxiety. </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0245" y="3988329"/>
            <a:ext cx="5238222" cy="2183871"/>
          </a:xfrm>
          <a:prstGeom prst="rect">
            <a:avLst/>
          </a:prstGeom>
        </p:spPr>
      </p:pic>
      <p:sp>
        <p:nvSpPr>
          <p:cNvPr id="5" name="Rectangle 4"/>
          <p:cNvSpPr/>
          <p:nvPr/>
        </p:nvSpPr>
        <p:spPr>
          <a:xfrm>
            <a:off x="6561667" y="5571067"/>
            <a:ext cx="1828800" cy="60113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ISTOCKPHOTO (2024)</a:t>
            </a:r>
            <a:endParaRPr lang="en-US" dirty="0"/>
          </a:p>
        </p:txBody>
      </p:sp>
    </p:spTree>
    <p:extLst>
      <p:ext uri="{BB962C8B-B14F-4D97-AF65-F5344CB8AC3E}">
        <p14:creationId xmlns:p14="http://schemas.microsoft.com/office/powerpoint/2010/main" val="8814059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39246" y="1380066"/>
            <a:ext cx="5297488" cy="5257800"/>
          </a:xfrm>
        </p:spPr>
      </p:pic>
      <p:sp>
        <p:nvSpPr>
          <p:cNvPr id="5" name="Rectangle 4"/>
          <p:cNvSpPr/>
          <p:nvPr/>
        </p:nvSpPr>
        <p:spPr>
          <a:xfrm>
            <a:off x="6180667" y="5977467"/>
            <a:ext cx="1989667" cy="66039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Mindfulness.org (2026)</a:t>
            </a:r>
            <a:endParaRPr lang="en-US" dirty="0"/>
          </a:p>
        </p:txBody>
      </p:sp>
    </p:spTree>
    <p:extLst>
      <p:ext uri="{BB962C8B-B14F-4D97-AF65-F5344CB8AC3E}">
        <p14:creationId xmlns:p14="http://schemas.microsoft.com/office/powerpoint/2010/main" val="12796716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Tai Chi</a:t>
            </a:r>
            <a:br>
              <a:rPr lang="en-US" dirty="0"/>
            </a:br>
            <a:endParaRPr lang="en-US" dirty="0"/>
          </a:p>
        </p:txBody>
      </p:sp>
      <p:sp>
        <p:nvSpPr>
          <p:cNvPr id="3" name="Content Placeholder 2"/>
          <p:cNvSpPr>
            <a:spLocks noGrp="1"/>
          </p:cNvSpPr>
          <p:nvPr>
            <p:ph idx="1"/>
          </p:nvPr>
        </p:nvSpPr>
        <p:spPr/>
        <p:txBody>
          <a:bodyPr/>
          <a:lstStyle/>
          <a:p>
            <a:r>
              <a:rPr lang="en-US" dirty="0" smtClean="0"/>
              <a:t>Origins</a:t>
            </a:r>
            <a:r>
              <a:rPr lang="en-US" dirty="0"/>
              <a:t>: </a:t>
            </a:r>
            <a:r>
              <a:rPr lang="en-US" dirty="0" smtClean="0"/>
              <a:t>According to </a:t>
            </a:r>
            <a:r>
              <a:rPr lang="it-IT" dirty="0" smtClean="0"/>
              <a:t>Rising </a:t>
            </a:r>
            <a:r>
              <a:rPr lang="it-IT" dirty="0"/>
              <a:t>Moon Tai </a:t>
            </a:r>
            <a:r>
              <a:rPr lang="it-IT" dirty="0" smtClean="0"/>
              <a:t>Chi (2017), "</a:t>
            </a:r>
            <a:r>
              <a:rPr lang="en-US" dirty="0"/>
              <a:t>Historical records state that Zhang </a:t>
            </a:r>
            <a:r>
              <a:rPr lang="en-US" dirty="0" err="1"/>
              <a:t>Sanfeng</a:t>
            </a:r>
            <a:r>
              <a:rPr lang="en-US" dirty="0"/>
              <a:t> (Chang San Feng) </a:t>
            </a:r>
            <a:r>
              <a:rPr lang="en-US" dirty="0" smtClean="0"/>
              <a:t>(</a:t>
            </a:r>
            <a:r>
              <a:rPr lang="en-US" dirty="0"/>
              <a:t>1279-1368) studied under a Taoist recluse living in northwest China.  Zhang </a:t>
            </a:r>
            <a:r>
              <a:rPr lang="en-US" dirty="0" err="1"/>
              <a:t>Sanfeng</a:t>
            </a:r>
            <a:r>
              <a:rPr lang="en-US" dirty="0"/>
              <a:t> is credited with developing a </a:t>
            </a:r>
            <a:r>
              <a:rPr lang="en-US" dirty="0" err="1"/>
              <a:t>Wudang</a:t>
            </a:r>
            <a:r>
              <a:rPr lang="en-US" dirty="0"/>
              <a:t> Sect in </a:t>
            </a:r>
            <a:r>
              <a:rPr lang="en-US" dirty="0" err="1"/>
              <a:t>Wudang</a:t>
            </a:r>
            <a:r>
              <a:rPr lang="en-US" dirty="0"/>
              <a:t> Mountain in the early Ming Dynasty (1368) and gradually had a large following. After years of the study of Taoism, he made a great contribution to promoting Taoist theory. He also developed a number of  bare hand martial arts which gave rise to ‘tai chi</a:t>
            </a:r>
            <a:r>
              <a:rPr lang="en-US" dirty="0" smtClean="0"/>
              <a:t>’.”</a:t>
            </a:r>
          </a:p>
          <a:p>
            <a:r>
              <a:rPr lang="en-US" dirty="0" smtClean="0"/>
              <a:t>Benefits: Improves </a:t>
            </a:r>
            <a:r>
              <a:rPr lang="en-US" dirty="0"/>
              <a:t>physical stability, muscular strength, cardiovascular health, and mental </a:t>
            </a:r>
            <a:r>
              <a:rPr lang="en-US" dirty="0" smtClean="0"/>
              <a:t>well-being.</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64178" y="4919662"/>
            <a:ext cx="4501622" cy="1743075"/>
          </a:xfrm>
          <a:prstGeom prst="rect">
            <a:avLst/>
          </a:prstGeom>
        </p:spPr>
      </p:pic>
      <p:sp>
        <p:nvSpPr>
          <p:cNvPr id="5" name="Rectangle 4"/>
          <p:cNvSpPr/>
          <p:nvPr/>
        </p:nvSpPr>
        <p:spPr>
          <a:xfrm>
            <a:off x="5909733" y="6137804"/>
            <a:ext cx="1862667" cy="52493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ISTOCKPHOTO (2025)</a:t>
            </a:r>
            <a:endParaRPr lang="en-US" dirty="0"/>
          </a:p>
        </p:txBody>
      </p:sp>
    </p:spTree>
    <p:extLst>
      <p:ext uri="{BB962C8B-B14F-4D97-AF65-F5344CB8AC3E}">
        <p14:creationId xmlns:p14="http://schemas.microsoft.com/office/powerpoint/2010/main" val="2854771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Acupuncture</a:t>
            </a:r>
          </a:p>
        </p:txBody>
      </p:sp>
      <p:sp>
        <p:nvSpPr>
          <p:cNvPr id="3" name="Content Placeholder 2"/>
          <p:cNvSpPr>
            <a:spLocks noGrp="1"/>
          </p:cNvSpPr>
          <p:nvPr>
            <p:ph idx="1"/>
          </p:nvPr>
        </p:nvSpPr>
        <p:spPr/>
        <p:txBody>
          <a:bodyPr/>
          <a:lstStyle/>
          <a:p>
            <a:r>
              <a:rPr lang="en-US" dirty="0"/>
              <a:t>Origins: According to Dr. </a:t>
            </a:r>
            <a:r>
              <a:rPr lang="en-US" dirty="0" err="1"/>
              <a:t>Ananya</a:t>
            </a:r>
            <a:r>
              <a:rPr lang="en-US" dirty="0"/>
              <a:t> Mandal (2023), “Earliest documentation that refers to acupuncture procedures is The Yellow Emperor’s Classic of Internal Medicine, dating from about 100 BCE. In this book the knowledge is in the form of questions made by the Emperor that his learned minister, </a:t>
            </a:r>
            <a:r>
              <a:rPr lang="en-US" dirty="0" err="1"/>
              <a:t>Chhi</a:t>
            </a:r>
            <a:r>
              <a:rPr lang="en-US" dirty="0"/>
              <a:t>-Po has replied to.”</a:t>
            </a:r>
          </a:p>
          <a:p>
            <a:r>
              <a:rPr lang="en-US" dirty="0" smtClean="0"/>
              <a:t>Benefits</a:t>
            </a:r>
            <a:r>
              <a:rPr lang="en-US" dirty="0"/>
              <a:t>: </a:t>
            </a:r>
            <a:r>
              <a:rPr lang="en-US" dirty="0" smtClean="0"/>
              <a:t>Relieves chronic </a:t>
            </a:r>
            <a:r>
              <a:rPr lang="en-US" dirty="0"/>
              <a:t>pain, reduces stress and anxiety, and stimulates the body's natural healing responses</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8646" y="4645420"/>
            <a:ext cx="4577821" cy="1743075"/>
          </a:xfrm>
          <a:prstGeom prst="rect">
            <a:avLst/>
          </a:prstGeom>
        </p:spPr>
      </p:pic>
      <p:sp>
        <p:nvSpPr>
          <p:cNvPr id="5" name="Rectangle 4"/>
          <p:cNvSpPr/>
          <p:nvPr/>
        </p:nvSpPr>
        <p:spPr>
          <a:xfrm>
            <a:off x="5825067" y="5774267"/>
            <a:ext cx="2201333" cy="6142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ISTOCKPHOTO (2025)</a:t>
            </a:r>
            <a:endParaRPr lang="en-US" dirty="0"/>
          </a:p>
        </p:txBody>
      </p:sp>
    </p:spTree>
    <p:extLst>
      <p:ext uri="{BB962C8B-B14F-4D97-AF65-F5344CB8AC3E}">
        <p14:creationId xmlns:p14="http://schemas.microsoft.com/office/powerpoint/2010/main" val="11053074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Chiropractic </a:t>
            </a:r>
            <a:br>
              <a:rPr lang="en-US" dirty="0"/>
            </a:br>
            <a:endParaRPr lang="en-US" dirty="0"/>
          </a:p>
        </p:txBody>
      </p:sp>
      <p:sp>
        <p:nvSpPr>
          <p:cNvPr id="3" name="Content Placeholder 2"/>
          <p:cNvSpPr>
            <a:spLocks noGrp="1"/>
          </p:cNvSpPr>
          <p:nvPr>
            <p:ph idx="1"/>
          </p:nvPr>
        </p:nvSpPr>
        <p:spPr/>
        <p:txBody>
          <a:bodyPr/>
          <a:lstStyle/>
          <a:p>
            <a:r>
              <a:rPr lang="en-US" dirty="0"/>
              <a:t>Origins: According to </a:t>
            </a:r>
            <a:r>
              <a:rPr lang="en-US" dirty="0" err="1"/>
              <a:t>Sportelli</a:t>
            </a:r>
            <a:r>
              <a:rPr lang="en-US" dirty="0"/>
              <a:t> (2019), “Chiropractic was founded in 1895 in Davenport, Iowa, by Daniel David (D.D.) Palmer, a magnetic healer. Palmer theorized that misaligned spinal vertebrae, which he called subluxations, blocked nerve signals and caused disease</a:t>
            </a:r>
            <a:r>
              <a:rPr lang="en-US" dirty="0" smtClean="0"/>
              <a:t>.”</a:t>
            </a:r>
          </a:p>
          <a:p>
            <a:r>
              <a:rPr lang="en-US" dirty="0" smtClean="0"/>
              <a:t>Benefits</a:t>
            </a:r>
            <a:r>
              <a:rPr lang="en-US" dirty="0"/>
              <a:t>: </a:t>
            </a:r>
            <a:r>
              <a:rPr lang="en-US" dirty="0" smtClean="0"/>
              <a:t>Relieves </a:t>
            </a:r>
            <a:r>
              <a:rPr lang="en-US" dirty="0"/>
              <a:t>chronic back and neck pain, a reduction </a:t>
            </a:r>
            <a:r>
              <a:rPr lang="en-US" dirty="0" smtClean="0"/>
              <a:t>in tension headaches, and </a:t>
            </a:r>
            <a:r>
              <a:rPr lang="en-US" dirty="0"/>
              <a:t>improved joint </a:t>
            </a:r>
            <a:r>
              <a:rPr lang="en-US" dirty="0" smtClean="0"/>
              <a:t>mobility.</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0912" y="4298287"/>
            <a:ext cx="4772555" cy="1743075"/>
          </a:xfrm>
          <a:prstGeom prst="rect">
            <a:avLst/>
          </a:prstGeom>
        </p:spPr>
      </p:pic>
      <p:sp>
        <p:nvSpPr>
          <p:cNvPr id="5" name="Rectangle 4"/>
          <p:cNvSpPr/>
          <p:nvPr/>
        </p:nvSpPr>
        <p:spPr>
          <a:xfrm>
            <a:off x="5997045" y="5431762"/>
            <a:ext cx="21590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ISTOCKPHOTO (2025)</a:t>
            </a:r>
          </a:p>
        </p:txBody>
      </p:sp>
    </p:spTree>
    <p:extLst>
      <p:ext uri="{BB962C8B-B14F-4D97-AF65-F5344CB8AC3E}">
        <p14:creationId xmlns:p14="http://schemas.microsoft.com/office/powerpoint/2010/main" val="31156305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4268" y="3098800"/>
            <a:ext cx="8596668" cy="1320800"/>
          </a:xfrm>
        </p:spPr>
        <p:txBody>
          <a:bodyPr/>
          <a:lstStyle/>
          <a:p>
            <a:r>
              <a:rPr lang="en-US" dirty="0" smtClean="0"/>
              <a:t>QUIZ</a:t>
            </a:r>
            <a:endParaRPr lang="en-US" dirty="0"/>
          </a:p>
        </p:txBody>
      </p:sp>
    </p:spTree>
    <p:extLst>
      <p:ext uri="{BB962C8B-B14F-4D97-AF65-F5344CB8AC3E}">
        <p14:creationId xmlns:p14="http://schemas.microsoft.com/office/powerpoint/2010/main" val="35214043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Who developed a number of  bare hand martial arts which gave rise to ‘tai chi</a:t>
            </a:r>
            <a:r>
              <a:rPr lang="en-US" dirty="0" smtClean="0"/>
              <a:t>’?</a:t>
            </a:r>
            <a:endParaRPr lang="en-US" dirty="0"/>
          </a:p>
        </p:txBody>
      </p:sp>
      <p:sp>
        <p:nvSpPr>
          <p:cNvPr id="3" name="Content Placeholder 2"/>
          <p:cNvSpPr>
            <a:spLocks noGrp="1"/>
          </p:cNvSpPr>
          <p:nvPr>
            <p:ph idx="1"/>
          </p:nvPr>
        </p:nvSpPr>
        <p:spPr/>
        <p:txBody>
          <a:bodyPr/>
          <a:lstStyle/>
          <a:p>
            <a:pPr>
              <a:buFont typeface="+mj-lt"/>
              <a:buAutoNum type="alphaUcPeriod"/>
            </a:pPr>
            <a:r>
              <a:rPr lang="en-US" dirty="0"/>
              <a:t>Chen </a:t>
            </a:r>
            <a:r>
              <a:rPr lang="en-US" dirty="0" err="1" smtClean="0"/>
              <a:t>Wangting</a:t>
            </a:r>
            <a:endParaRPr lang="en-US" dirty="0"/>
          </a:p>
          <a:p>
            <a:pPr>
              <a:buFont typeface="+mj-lt"/>
              <a:buAutoNum type="alphaUcPeriod"/>
            </a:pPr>
            <a:r>
              <a:rPr lang="en-US" dirty="0"/>
              <a:t>Zhang </a:t>
            </a:r>
            <a:r>
              <a:rPr lang="en-US" dirty="0" err="1" smtClean="0"/>
              <a:t>Sanfeng</a:t>
            </a:r>
            <a:endParaRPr lang="en-US" dirty="0" smtClean="0"/>
          </a:p>
          <a:p>
            <a:pPr>
              <a:buFont typeface="+mj-lt"/>
              <a:buAutoNum type="alphaUcPeriod"/>
            </a:pPr>
            <a:r>
              <a:rPr lang="en-US" dirty="0"/>
              <a:t>Yang </a:t>
            </a:r>
            <a:r>
              <a:rPr lang="en-US" dirty="0" err="1" smtClean="0"/>
              <a:t>Luchan</a:t>
            </a:r>
            <a:endParaRPr lang="en-US" dirty="0" smtClean="0"/>
          </a:p>
          <a:p>
            <a:pPr>
              <a:buFont typeface="+mj-lt"/>
              <a:buAutoNum type="alphaUcPeriod"/>
            </a:pPr>
            <a:r>
              <a:rPr lang="en-US" dirty="0"/>
              <a:t>Cheng Man-</a:t>
            </a:r>
            <a:r>
              <a:rPr lang="en-US" dirty="0" err="1"/>
              <a:t>ch'ing</a:t>
            </a:r>
            <a:endParaRPr lang="en-US" dirty="0"/>
          </a:p>
        </p:txBody>
      </p:sp>
    </p:spTree>
    <p:extLst>
      <p:ext uri="{BB962C8B-B14F-4D97-AF65-F5344CB8AC3E}">
        <p14:creationId xmlns:p14="http://schemas.microsoft.com/office/powerpoint/2010/main" val="27726409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1201" y="2861734"/>
            <a:ext cx="8596668" cy="1320800"/>
          </a:xfrm>
        </p:spPr>
        <p:txBody>
          <a:bodyPr/>
          <a:lstStyle/>
          <a:p>
            <a:r>
              <a:rPr lang="en-US" dirty="0"/>
              <a:t>B:Zhang </a:t>
            </a:r>
            <a:r>
              <a:rPr lang="en-US" dirty="0" err="1"/>
              <a:t>Sanfeng</a:t>
            </a:r>
            <a:r>
              <a:rPr lang="en-US" dirty="0"/>
              <a:t/>
            </a:r>
            <a:br>
              <a:rPr lang="en-US" dirty="0"/>
            </a:br>
            <a:r>
              <a:rPr lang="en-US" dirty="0"/>
              <a:t> </a:t>
            </a:r>
          </a:p>
        </p:txBody>
      </p:sp>
    </p:spTree>
    <p:extLst>
      <p:ext uri="{BB962C8B-B14F-4D97-AF65-F5344CB8AC3E}">
        <p14:creationId xmlns:p14="http://schemas.microsoft.com/office/powerpoint/2010/main" val="3066913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304799"/>
            <a:ext cx="8596668" cy="1550989"/>
          </a:xfrm>
        </p:spPr>
        <p:txBody>
          <a:bodyPr>
            <a:normAutofit fontScale="90000"/>
          </a:bodyPr>
          <a:lstStyle/>
          <a:p>
            <a:r>
              <a:rPr lang="en-US" dirty="0" smtClean="0"/>
              <a:t>Which Practice does spiritual healing </a:t>
            </a:r>
            <a:r>
              <a:rPr lang="en-US" dirty="0"/>
              <a:t>that involves holding one’s hands on or above another’s </a:t>
            </a:r>
            <a:r>
              <a:rPr lang="en-US" dirty="0" smtClean="0"/>
              <a:t>body?</a:t>
            </a:r>
            <a:endParaRPr lang="en-US" dirty="0"/>
          </a:p>
        </p:txBody>
      </p:sp>
      <p:sp>
        <p:nvSpPr>
          <p:cNvPr id="3" name="Content Placeholder 2"/>
          <p:cNvSpPr>
            <a:spLocks noGrp="1"/>
          </p:cNvSpPr>
          <p:nvPr>
            <p:ph idx="1"/>
          </p:nvPr>
        </p:nvSpPr>
        <p:spPr>
          <a:xfrm>
            <a:off x="677334" y="2439989"/>
            <a:ext cx="8596668" cy="3880773"/>
          </a:xfrm>
        </p:spPr>
        <p:txBody>
          <a:bodyPr/>
          <a:lstStyle/>
          <a:p>
            <a:pPr>
              <a:buFont typeface="+mj-lt"/>
              <a:buAutoNum type="alphaUcPeriod"/>
            </a:pPr>
            <a:r>
              <a:rPr lang="en-US" dirty="0" smtClean="0"/>
              <a:t>Yoga</a:t>
            </a:r>
          </a:p>
          <a:p>
            <a:pPr>
              <a:buFont typeface="+mj-lt"/>
              <a:buAutoNum type="alphaUcPeriod"/>
            </a:pPr>
            <a:r>
              <a:rPr lang="en-US" dirty="0" smtClean="0"/>
              <a:t>Acupuncture</a:t>
            </a:r>
          </a:p>
          <a:p>
            <a:pPr>
              <a:buFont typeface="+mj-lt"/>
              <a:buAutoNum type="alphaUcPeriod"/>
            </a:pPr>
            <a:r>
              <a:rPr lang="en-US" dirty="0" smtClean="0"/>
              <a:t>Chiropractic</a:t>
            </a:r>
          </a:p>
          <a:p>
            <a:pPr>
              <a:buFont typeface="+mj-lt"/>
              <a:buAutoNum type="alphaUcPeriod"/>
            </a:pPr>
            <a:r>
              <a:rPr lang="en-US" dirty="0"/>
              <a:t>Reiki</a:t>
            </a:r>
            <a:endParaRPr lang="en-US" dirty="0" smtClean="0"/>
          </a:p>
          <a:p>
            <a:pPr>
              <a:buFont typeface="+mj-lt"/>
              <a:buAutoNum type="alphaUcPeriod"/>
            </a:pPr>
            <a:endParaRPr lang="en-US" dirty="0"/>
          </a:p>
        </p:txBody>
      </p:sp>
    </p:spTree>
    <p:extLst>
      <p:ext uri="{BB962C8B-B14F-4D97-AF65-F5344CB8AC3E}">
        <p14:creationId xmlns:p14="http://schemas.microsoft.com/office/powerpoint/2010/main" val="18267585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7267" y="2836333"/>
            <a:ext cx="8596668" cy="1320800"/>
          </a:xfrm>
        </p:spPr>
        <p:txBody>
          <a:bodyPr/>
          <a:lstStyle/>
          <a:p>
            <a:r>
              <a:rPr lang="en-US" dirty="0" smtClean="0"/>
              <a:t>D:Reiki </a:t>
            </a:r>
            <a:endParaRPr lang="en-US" dirty="0"/>
          </a:p>
        </p:txBody>
      </p:sp>
    </p:spTree>
    <p:extLst>
      <p:ext uri="{BB962C8B-B14F-4D97-AF65-F5344CB8AC3E}">
        <p14:creationId xmlns:p14="http://schemas.microsoft.com/office/powerpoint/2010/main" val="4046234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Complementary Medicine?</a:t>
            </a:r>
            <a:endParaRPr lang="en-US" dirty="0"/>
          </a:p>
        </p:txBody>
      </p:sp>
      <p:sp>
        <p:nvSpPr>
          <p:cNvPr id="3" name="Content Placeholder 2"/>
          <p:cNvSpPr>
            <a:spLocks noGrp="1"/>
          </p:cNvSpPr>
          <p:nvPr>
            <p:ph idx="1"/>
          </p:nvPr>
        </p:nvSpPr>
        <p:spPr/>
        <p:txBody>
          <a:bodyPr/>
          <a:lstStyle/>
          <a:p>
            <a:r>
              <a:rPr lang="en-US" dirty="0"/>
              <a:t>According to </a:t>
            </a:r>
            <a:r>
              <a:rPr lang="en-US" dirty="0" smtClean="0"/>
              <a:t>the Cleveland Clinic (</a:t>
            </a:r>
            <a:r>
              <a:rPr lang="en-US" dirty="0"/>
              <a:t>2026), </a:t>
            </a:r>
            <a:r>
              <a:rPr lang="en-US" dirty="0" smtClean="0"/>
              <a:t>“Complementary </a:t>
            </a:r>
            <a:r>
              <a:rPr lang="en-US" dirty="0"/>
              <a:t>medicine is a term used to describe types of treatments you may receive along with traditional Western medicine</a:t>
            </a:r>
            <a:r>
              <a:rPr lang="en-US" dirty="0" smtClean="0"/>
              <a:t>.”</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2932" y="3234200"/>
            <a:ext cx="5596467" cy="2807162"/>
          </a:xfrm>
          <a:prstGeom prst="rect">
            <a:avLst/>
          </a:prstGeom>
        </p:spPr>
      </p:pic>
      <p:sp>
        <p:nvSpPr>
          <p:cNvPr id="5" name="Rectangle 4"/>
          <p:cNvSpPr/>
          <p:nvPr/>
        </p:nvSpPr>
        <p:spPr>
          <a:xfrm>
            <a:off x="6858000" y="5266267"/>
            <a:ext cx="1972733" cy="55033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ISTOCKPHOTO (2025)</a:t>
            </a:r>
            <a:endParaRPr lang="en-US" dirty="0"/>
          </a:p>
        </p:txBody>
      </p:sp>
    </p:spTree>
    <p:extLst>
      <p:ext uri="{BB962C8B-B14F-4D97-AF65-F5344CB8AC3E}">
        <p14:creationId xmlns:p14="http://schemas.microsoft.com/office/powerpoint/2010/main" val="5651164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Which practice </a:t>
            </a:r>
            <a:r>
              <a:rPr lang="en-US" dirty="0"/>
              <a:t>Relieves chronic pain, reduces stress and anxiety, and stimulates the body's natural healing </a:t>
            </a:r>
            <a:r>
              <a:rPr lang="en-US" dirty="0" smtClean="0"/>
              <a:t>responses?</a:t>
            </a:r>
            <a:r>
              <a:rPr lang="en-US" dirty="0"/>
              <a:t/>
            </a:r>
            <a:br>
              <a:rPr lang="en-US" dirty="0"/>
            </a:br>
            <a:endParaRPr lang="en-US" dirty="0"/>
          </a:p>
        </p:txBody>
      </p:sp>
      <p:sp>
        <p:nvSpPr>
          <p:cNvPr id="3" name="Content Placeholder 2"/>
          <p:cNvSpPr>
            <a:spLocks noGrp="1"/>
          </p:cNvSpPr>
          <p:nvPr>
            <p:ph idx="1"/>
          </p:nvPr>
        </p:nvSpPr>
        <p:spPr/>
        <p:txBody>
          <a:bodyPr/>
          <a:lstStyle/>
          <a:p>
            <a:pPr>
              <a:buFont typeface="+mj-lt"/>
              <a:buAutoNum type="alphaUcPeriod"/>
            </a:pPr>
            <a:r>
              <a:rPr lang="en-US" dirty="0" smtClean="0"/>
              <a:t>Mindful Meditation </a:t>
            </a:r>
            <a:endParaRPr lang="en-US" dirty="0"/>
          </a:p>
          <a:p>
            <a:pPr>
              <a:buFont typeface="+mj-lt"/>
              <a:buAutoNum type="alphaUcPeriod"/>
            </a:pPr>
            <a:r>
              <a:rPr lang="en-US" dirty="0"/>
              <a:t>Acupuncture</a:t>
            </a:r>
          </a:p>
          <a:p>
            <a:pPr>
              <a:buFont typeface="+mj-lt"/>
              <a:buAutoNum type="alphaUcPeriod"/>
            </a:pPr>
            <a:r>
              <a:rPr lang="en-US" dirty="0"/>
              <a:t>Chiropractic</a:t>
            </a:r>
          </a:p>
          <a:p>
            <a:pPr>
              <a:buFont typeface="+mj-lt"/>
              <a:buAutoNum type="alphaUcPeriod"/>
            </a:pPr>
            <a:r>
              <a:rPr lang="en-US" dirty="0"/>
              <a:t>Reiki</a:t>
            </a:r>
          </a:p>
          <a:p>
            <a:endParaRPr lang="en-US" dirty="0"/>
          </a:p>
        </p:txBody>
      </p:sp>
    </p:spTree>
    <p:extLst>
      <p:ext uri="{BB962C8B-B14F-4D97-AF65-F5344CB8AC3E}">
        <p14:creationId xmlns:p14="http://schemas.microsoft.com/office/powerpoint/2010/main" val="16543964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1868" y="2607734"/>
            <a:ext cx="8596668" cy="1320800"/>
          </a:xfrm>
        </p:spPr>
        <p:txBody>
          <a:bodyPr/>
          <a:lstStyle/>
          <a:p>
            <a:r>
              <a:rPr lang="en-US" dirty="0"/>
              <a:t>B:Acupuncture</a:t>
            </a:r>
            <a:br>
              <a:rPr lang="en-US" dirty="0"/>
            </a:br>
            <a:r>
              <a:rPr lang="en-US" dirty="0"/>
              <a:t> </a:t>
            </a:r>
          </a:p>
        </p:txBody>
      </p:sp>
    </p:spTree>
    <p:extLst>
      <p:ext uri="{BB962C8B-B14F-4D97-AF65-F5344CB8AC3E}">
        <p14:creationId xmlns:p14="http://schemas.microsoft.com/office/powerpoint/2010/main" val="30964861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dirty="0"/>
              <a:t>Dr. </a:t>
            </a:r>
            <a:r>
              <a:rPr lang="en-US" dirty="0" err="1"/>
              <a:t>Ananya</a:t>
            </a:r>
            <a:r>
              <a:rPr lang="en-US" dirty="0"/>
              <a:t> Mandal, M. (2023, June 20). </a:t>
            </a:r>
            <a:r>
              <a:rPr lang="en-US" i="1" dirty="0"/>
              <a:t>Acupuncture history</a:t>
            </a:r>
            <a:r>
              <a:rPr lang="en-US" dirty="0"/>
              <a:t>. News. https://www.news-medical.net/health/Acupuncture-History.aspx </a:t>
            </a:r>
          </a:p>
          <a:p>
            <a:r>
              <a:rPr lang="en-US" dirty="0"/>
              <a:t>EBSCO CAM Review Board. (2024). </a:t>
            </a:r>
            <a:r>
              <a:rPr lang="en-US" i="1" dirty="0"/>
              <a:t>Reiki: History: Research starters: EBSCO research</a:t>
            </a:r>
            <a:r>
              <a:rPr lang="en-US" dirty="0"/>
              <a:t>. EBSCO. https://www.ebsco.com/research-starters/history/reiki </a:t>
            </a:r>
          </a:p>
          <a:p>
            <a:r>
              <a:rPr lang="en-US" dirty="0"/>
              <a:t>Google Arts &amp; Culture. (2025). </a:t>
            </a:r>
            <a:r>
              <a:rPr lang="en-US" i="1" dirty="0"/>
              <a:t>Explore the ancient roots of Yoga - Google Arts &amp; Culture</a:t>
            </a:r>
            <a:r>
              <a:rPr lang="en-US" dirty="0"/>
              <a:t>. Google. https://artsandculture.google.com/story/explore-the-ancient-roots-of-yoga/ywWBRDl92CPuJg?hl=en </a:t>
            </a:r>
            <a:endParaRPr lang="en-US" dirty="0" smtClean="0"/>
          </a:p>
          <a:p>
            <a:r>
              <a:rPr lang="en-US" dirty="0"/>
              <a:t>Istock. (2025). Bags of dried herbs. </a:t>
            </a:r>
            <a:r>
              <a:rPr lang="en-US" dirty="0" err="1"/>
              <a:t>iStock</a:t>
            </a:r>
            <a:r>
              <a:rPr lang="en-US" dirty="0"/>
              <a:t>. https://www.istockphoto.com/photo/</a:t>
            </a:r>
          </a:p>
          <a:p>
            <a:r>
              <a:rPr lang="en-US" dirty="0"/>
              <a:t>Rising Moon Tai Chi. (2017). </a:t>
            </a:r>
            <a:r>
              <a:rPr lang="en-US" i="1" dirty="0"/>
              <a:t>History of Tai Chi</a:t>
            </a:r>
            <a:r>
              <a:rPr lang="en-US" dirty="0"/>
              <a:t>. https://www.risingmoontaichi.net/history-of-tai-chi </a:t>
            </a:r>
          </a:p>
          <a:p>
            <a:r>
              <a:rPr lang="en-US" dirty="0"/>
              <a:t>Singh, S. P. (2023, April). </a:t>
            </a:r>
            <a:r>
              <a:rPr lang="en-US" dirty="0" err="1"/>
              <a:t>sakshi</a:t>
            </a:r>
            <a:r>
              <a:rPr lang="en-US" i="1" dirty="0"/>
              <a:t> and </a:t>
            </a:r>
            <a:r>
              <a:rPr lang="en-US" dirty="0" err="1"/>
              <a:t>dhyana</a:t>
            </a:r>
            <a:r>
              <a:rPr lang="en-US" i="1" dirty="0"/>
              <a:t>: The origin of Mindfulness-based therapies</a:t>
            </a:r>
            <a:r>
              <a:rPr lang="en-US" dirty="0"/>
              <a:t>. </a:t>
            </a:r>
            <a:r>
              <a:rPr lang="en-US" dirty="0" err="1"/>
              <a:t>BJPsych</a:t>
            </a:r>
            <a:r>
              <a:rPr lang="en-US" dirty="0"/>
              <a:t> bulletin. https://pmc.ncbi.nlm.nih.gov/articles/PMC10063990/ </a:t>
            </a:r>
          </a:p>
          <a:p>
            <a:r>
              <a:rPr lang="en-US" dirty="0" err="1"/>
              <a:t>Sportelli</a:t>
            </a:r>
            <a:r>
              <a:rPr lang="en-US" dirty="0"/>
              <a:t>, L. (2019, December). </a:t>
            </a:r>
            <a:r>
              <a:rPr lang="en-US" i="1" dirty="0"/>
              <a:t>The Discovery, development and current status of the chiropractic profession</a:t>
            </a:r>
            <a:r>
              <a:rPr lang="en-US" dirty="0"/>
              <a:t>. Integrative medicine (Encinitas, Calif.). https://pmc.ncbi.nlm.nih.gov/articles/PMC7238904/ </a:t>
            </a:r>
          </a:p>
          <a:p>
            <a:r>
              <a:rPr lang="en-US" dirty="0"/>
              <a:t>Staff, M. (2026a, March 31). </a:t>
            </a:r>
            <a:r>
              <a:rPr lang="en-US" i="1" dirty="0"/>
              <a:t>How to practice mindfulness</a:t>
            </a:r>
            <a:r>
              <a:rPr lang="en-US" dirty="0"/>
              <a:t>. http://mindful.org/how-to-practice-mindfulness/ </a:t>
            </a:r>
          </a:p>
          <a:p>
            <a:endParaRPr lang="en-US" dirty="0"/>
          </a:p>
        </p:txBody>
      </p:sp>
    </p:spTree>
    <p:extLst>
      <p:ext uri="{BB962C8B-B14F-4D97-AF65-F5344CB8AC3E}">
        <p14:creationId xmlns:p14="http://schemas.microsoft.com/office/powerpoint/2010/main" val="5853682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5001" y="3014134"/>
            <a:ext cx="8596668" cy="1320800"/>
          </a:xfrm>
        </p:spPr>
        <p:txBody>
          <a:bodyPr/>
          <a:lstStyle/>
          <a:p>
            <a:r>
              <a:rPr lang="en-US" dirty="0" smtClean="0"/>
              <a:t>Thank You!!</a:t>
            </a:r>
            <a:endParaRPr lang="en-US" dirty="0"/>
          </a:p>
        </p:txBody>
      </p:sp>
    </p:spTree>
    <p:extLst>
      <p:ext uri="{BB962C8B-B14F-4D97-AF65-F5344CB8AC3E}">
        <p14:creationId xmlns:p14="http://schemas.microsoft.com/office/powerpoint/2010/main" val="9387535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4200" y="1845732"/>
            <a:ext cx="8596668" cy="1634067"/>
          </a:xfrm>
        </p:spPr>
        <p:txBody>
          <a:bodyPr>
            <a:normAutofit fontScale="90000"/>
          </a:bodyPr>
          <a:lstStyle/>
          <a:p>
            <a:r>
              <a:rPr lang="en-US" dirty="0" smtClean="0"/>
              <a:t>HAVE ANYONE EVER TRIED COMPLEMENTARY MEDICINE OR MODALITIES?</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4267" y="3479799"/>
            <a:ext cx="5308599" cy="2616201"/>
          </a:xfrm>
          <a:prstGeom prst="rect">
            <a:avLst/>
          </a:prstGeom>
        </p:spPr>
      </p:pic>
      <p:sp>
        <p:nvSpPr>
          <p:cNvPr id="5" name="Rectangle 4"/>
          <p:cNvSpPr/>
          <p:nvPr/>
        </p:nvSpPr>
        <p:spPr>
          <a:xfrm>
            <a:off x="6112933" y="5452533"/>
            <a:ext cx="1845733" cy="64346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ISTOCKPHOTO (2025)</a:t>
            </a:r>
            <a:endParaRPr lang="en-US" dirty="0"/>
          </a:p>
        </p:txBody>
      </p:sp>
    </p:spTree>
    <p:extLst>
      <p:ext uri="{BB962C8B-B14F-4D97-AF65-F5344CB8AC3E}">
        <p14:creationId xmlns:p14="http://schemas.microsoft.com/office/powerpoint/2010/main" val="5093891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Modalities of Interest!!</a:t>
            </a:r>
            <a:endParaRPr lang="en-US" dirty="0"/>
          </a:p>
        </p:txBody>
      </p:sp>
      <p:sp>
        <p:nvSpPr>
          <p:cNvPr id="3" name="Content Placeholder 2"/>
          <p:cNvSpPr>
            <a:spLocks noGrp="1"/>
          </p:cNvSpPr>
          <p:nvPr>
            <p:ph idx="1"/>
          </p:nvPr>
        </p:nvSpPr>
        <p:spPr/>
        <p:txBody>
          <a:bodyPr/>
          <a:lstStyle/>
          <a:p>
            <a:r>
              <a:rPr lang="en-US" dirty="0" smtClean="0"/>
              <a:t>Mindful Meditation</a:t>
            </a:r>
          </a:p>
          <a:p>
            <a:r>
              <a:rPr lang="en-US" dirty="0" smtClean="0"/>
              <a:t>Reiki </a:t>
            </a:r>
          </a:p>
          <a:p>
            <a:r>
              <a:rPr lang="en-US" dirty="0" smtClean="0"/>
              <a:t>Yoga</a:t>
            </a:r>
          </a:p>
          <a:p>
            <a:r>
              <a:rPr lang="en-US" dirty="0" smtClean="0"/>
              <a:t>Tai Chi</a:t>
            </a:r>
          </a:p>
          <a:p>
            <a:r>
              <a:rPr lang="en-US" dirty="0" smtClean="0"/>
              <a:t>Acupuncture </a:t>
            </a:r>
          </a:p>
          <a:p>
            <a:r>
              <a:rPr lang="en-US" dirty="0" smtClean="0"/>
              <a:t>Chiropractic </a:t>
            </a:r>
          </a:p>
          <a:p>
            <a:endParaRPr lang="en-US" dirty="0"/>
          </a:p>
        </p:txBody>
      </p:sp>
    </p:spTree>
    <p:extLst>
      <p:ext uri="{BB962C8B-B14F-4D97-AF65-F5344CB8AC3E}">
        <p14:creationId xmlns:p14="http://schemas.microsoft.com/office/powerpoint/2010/main" val="8931743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BREAKOUT GROUP!!!</a:t>
            </a:r>
            <a:endParaRPr lang="en-US" dirty="0"/>
          </a:p>
        </p:txBody>
      </p:sp>
      <p:sp>
        <p:nvSpPr>
          <p:cNvPr id="3" name="Content Placeholder 2"/>
          <p:cNvSpPr>
            <a:spLocks noGrp="1"/>
          </p:cNvSpPr>
          <p:nvPr>
            <p:ph idx="1"/>
          </p:nvPr>
        </p:nvSpPr>
        <p:spPr/>
        <p:txBody>
          <a:bodyPr/>
          <a:lstStyle/>
          <a:p>
            <a:r>
              <a:rPr lang="en-US" dirty="0" smtClean="0"/>
              <a:t>We will break into groups of three to four, and take 15 min to research the history of one the modalities. </a:t>
            </a:r>
          </a:p>
          <a:p>
            <a:r>
              <a:rPr lang="en-US" dirty="0" smtClean="0"/>
              <a:t>Then we come back discuss your findings.</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7533" y="3513667"/>
            <a:ext cx="5401733" cy="2527695"/>
          </a:xfrm>
          <a:prstGeom prst="rect">
            <a:avLst/>
          </a:prstGeom>
        </p:spPr>
      </p:pic>
      <p:sp>
        <p:nvSpPr>
          <p:cNvPr id="5" name="Rectangle 4"/>
          <p:cNvSpPr/>
          <p:nvPr/>
        </p:nvSpPr>
        <p:spPr>
          <a:xfrm>
            <a:off x="6697133" y="5452533"/>
            <a:ext cx="1930400" cy="5249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ISTOCKPHOTO</a:t>
            </a:r>
          </a:p>
          <a:p>
            <a:pPr algn="ctr"/>
            <a:r>
              <a:rPr lang="en-US" dirty="0" smtClean="0"/>
              <a:t>(2025)</a:t>
            </a:r>
            <a:endParaRPr lang="en-US" dirty="0"/>
          </a:p>
        </p:txBody>
      </p:sp>
    </p:spTree>
    <p:extLst>
      <p:ext uri="{BB962C8B-B14F-4D97-AF65-F5344CB8AC3E}">
        <p14:creationId xmlns:p14="http://schemas.microsoft.com/office/powerpoint/2010/main" val="41395060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Mindful Meditation</a:t>
            </a:r>
            <a:endParaRPr lang="en-US" dirty="0"/>
          </a:p>
        </p:txBody>
      </p:sp>
      <p:sp>
        <p:nvSpPr>
          <p:cNvPr id="3" name="Content Placeholder 2"/>
          <p:cNvSpPr>
            <a:spLocks noGrp="1"/>
          </p:cNvSpPr>
          <p:nvPr>
            <p:ph idx="1"/>
          </p:nvPr>
        </p:nvSpPr>
        <p:spPr/>
        <p:txBody>
          <a:bodyPr/>
          <a:lstStyle/>
          <a:p>
            <a:r>
              <a:rPr lang="en-US" dirty="0" smtClean="0"/>
              <a:t>Origins: According to Singh (2023</a:t>
            </a:r>
            <a:r>
              <a:rPr lang="en-US" dirty="0"/>
              <a:t>), </a:t>
            </a:r>
            <a:r>
              <a:rPr lang="en-US" dirty="0" smtClean="0"/>
              <a:t>“Mindfulness </a:t>
            </a:r>
            <a:r>
              <a:rPr lang="en-US" dirty="0"/>
              <a:t>is a major feature of all Indian religious and philosophical </a:t>
            </a:r>
            <a:r>
              <a:rPr lang="en-US" dirty="0" smtClean="0"/>
              <a:t>traditions. In </a:t>
            </a:r>
            <a:r>
              <a:rPr lang="en-US" dirty="0"/>
              <a:t>Indian philosophy, a core epistemological concept is </a:t>
            </a:r>
            <a:r>
              <a:rPr lang="en-US" dirty="0" err="1"/>
              <a:t>pramaana</a:t>
            </a:r>
            <a:r>
              <a:rPr lang="en-US" dirty="0"/>
              <a:t> (proof), since true knowledge is considered the route to liberation of the self from the cycle of existence (</a:t>
            </a:r>
            <a:r>
              <a:rPr lang="en-US" dirty="0" err="1"/>
              <a:t>samasara</a:t>
            </a:r>
            <a:r>
              <a:rPr lang="en-US" dirty="0"/>
              <a:t>) and suffering (dukkha</a:t>
            </a:r>
            <a:r>
              <a:rPr lang="en-US" dirty="0" smtClean="0"/>
              <a:t>).”</a:t>
            </a:r>
          </a:p>
          <a:p>
            <a:r>
              <a:rPr lang="en-US" dirty="0" smtClean="0"/>
              <a:t>Benefits: Reduce stress, depression and anxiety.</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9867" y="4298287"/>
            <a:ext cx="4953000" cy="1743075"/>
          </a:xfrm>
          <a:prstGeom prst="rect">
            <a:avLst/>
          </a:prstGeom>
        </p:spPr>
      </p:pic>
      <p:sp>
        <p:nvSpPr>
          <p:cNvPr id="5" name="Rectangle 4"/>
          <p:cNvSpPr/>
          <p:nvPr/>
        </p:nvSpPr>
        <p:spPr>
          <a:xfrm>
            <a:off x="6197600" y="5494867"/>
            <a:ext cx="1710267" cy="54649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ISTOCKPHOTO</a:t>
            </a:r>
          </a:p>
          <a:p>
            <a:pPr algn="ctr"/>
            <a:r>
              <a:rPr lang="en-US" dirty="0" smtClean="0"/>
              <a:t>(2025)</a:t>
            </a:r>
            <a:endParaRPr lang="en-US" dirty="0"/>
          </a:p>
        </p:txBody>
      </p:sp>
    </p:spTree>
    <p:extLst>
      <p:ext uri="{BB962C8B-B14F-4D97-AF65-F5344CB8AC3E}">
        <p14:creationId xmlns:p14="http://schemas.microsoft.com/office/powerpoint/2010/main" val="5014544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3534" y="2751667"/>
            <a:ext cx="8596668" cy="1320800"/>
          </a:xfrm>
        </p:spPr>
        <p:txBody>
          <a:bodyPr/>
          <a:lstStyle/>
          <a:p>
            <a:r>
              <a:rPr lang="en-US" dirty="0" smtClean="0"/>
              <a:t>Do anyone have stories of practicing  mindful meditation?</a:t>
            </a:r>
            <a:endParaRPr lang="en-US" dirty="0"/>
          </a:p>
        </p:txBody>
      </p:sp>
    </p:spTree>
    <p:extLst>
      <p:ext uri="{BB962C8B-B14F-4D97-AF65-F5344CB8AC3E}">
        <p14:creationId xmlns:p14="http://schemas.microsoft.com/office/powerpoint/2010/main" val="12856676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Reiki</a:t>
            </a:r>
            <a:endParaRPr lang="en-US" dirty="0"/>
          </a:p>
        </p:txBody>
      </p:sp>
      <p:sp>
        <p:nvSpPr>
          <p:cNvPr id="3" name="Content Placeholder 2"/>
          <p:cNvSpPr>
            <a:spLocks noGrp="1"/>
          </p:cNvSpPr>
          <p:nvPr>
            <p:ph idx="1"/>
          </p:nvPr>
        </p:nvSpPr>
        <p:spPr/>
        <p:txBody>
          <a:bodyPr/>
          <a:lstStyle/>
          <a:p>
            <a:r>
              <a:rPr lang="en-US" dirty="0" smtClean="0"/>
              <a:t>Origins</a:t>
            </a:r>
            <a:r>
              <a:rPr lang="en-US" dirty="0"/>
              <a:t>: According to EBSCO (2024), </a:t>
            </a:r>
            <a:r>
              <a:rPr lang="en-US" dirty="0" smtClean="0"/>
              <a:t>“The </a:t>
            </a:r>
            <a:r>
              <a:rPr lang="en-US" dirty="0"/>
              <a:t>word </a:t>
            </a:r>
            <a:r>
              <a:rPr lang="en-US" dirty="0" err="1"/>
              <a:t>reiki</a:t>
            </a:r>
            <a:r>
              <a:rPr lang="en-US" dirty="0"/>
              <a:t> comes from the Japanese words rei, meaning “universal,” and </a:t>
            </a:r>
            <a:r>
              <a:rPr lang="en-US" dirty="0" err="1"/>
              <a:t>ki</a:t>
            </a:r>
            <a:r>
              <a:rPr lang="en-US" dirty="0"/>
              <a:t>, meaning “life energy.” The term refers to a form of spiritual healing that involves holding one’s hands on or above another’s body in order to supposedly manipulate energy fields</a:t>
            </a:r>
            <a:r>
              <a:rPr lang="en-US" dirty="0" smtClean="0"/>
              <a:t>.”</a:t>
            </a:r>
          </a:p>
          <a:p>
            <a:r>
              <a:rPr lang="en-US" dirty="0" smtClean="0"/>
              <a:t>“There </a:t>
            </a:r>
            <a:r>
              <a:rPr lang="en-US" dirty="0"/>
              <a:t>are two principal stories regarding the origin of Reiki. In both versions, the method was invented in Japan by </a:t>
            </a:r>
            <a:r>
              <a:rPr lang="en-US" dirty="0" err="1"/>
              <a:t>Mikao</a:t>
            </a:r>
            <a:r>
              <a:rPr lang="en-US" dirty="0"/>
              <a:t> </a:t>
            </a:r>
            <a:r>
              <a:rPr lang="en-US" dirty="0" err="1"/>
              <a:t>Usui</a:t>
            </a:r>
            <a:r>
              <a:rPr lang="en-US" dirty="0"/>
              <a:t> (1865-1926</a:t>
            </a:r>
            <a:r>
              <a:rPr lang="en-US" dirty="0" smtClean="0"/>
              <a:t>).”</a:t>
            </a:r>
          </a:p>
          <a:p>
            <a:r>
              <a:rPr lang="en-US" dirty="0" smtClean="0"/>
              <a:t>Benefits</a:t>
            </a:r>
            <a:r>
              <a:rPr lang="en-US" dirty="0"/>
              <a:t>: R</a:t>
            </a:r>
            <a:r>
              <a:rPr lang="en-US" dirty="0" smtClean="0"/>
              <a:t>elieves anxiety </a:t>
            </a:r>
            <a:r>
              <a:rPr lang="en-US" dirty="0"/>
              <a:t>and depression, pain management, and fatigue reduction</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3000" y="4741862"/>
            <a:ext cx="5384799" cy="1743075"/>
          </a:xfrm>
          <a:prstGeom prst="rect">
            <a:avLst/>
          </a:prstGeom>
        </p:spPr>
      </p:pic>
      <p:sp>
        <p:nvSpPr>
          <p:cNvPr id="5" name="Rectangle 4"/>
          <p:cNvSpPr/>
          <p:nvPr/>
        </p:nvSpPr>
        <p:spPr>
          <a:xfrm>
            <a:off x="6595534" y="6011594"/>
            <a:ext cx="1710266" cy="54160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ISTOCKPHOTO (2024)</a:t>
            </a:r>
            <a:endParaRPr lang="en-US" dirty="0"/>
          </a:p>
        </p:txBody>
      </p:sp>
    </p:spTree>
    <p:extLst>
      <p:ext uri="{BB962C8B-B14F-4D97-AF65-F5344CB8AC3E}">
        <p14:creationId xmlns:p14="http://schemas.microsoft.com/office/powerpoint/2010/main" val="30109786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6534" y="2870200"/>
            <a:ext cx="8596668" cy="1320800"/>
          </a:xfrm>
        </p:spPr>
        <p:txBody>
          <a:bodyPr/>
          <a:lstStyle/>
          <a:p>
            <a:r>
              <a:rPr lang="en-US" dirty="0" smtClean="0"/>
              <a:t>What are your thoughts on </a:t>
            </a:r>
            <a:r>
              <a:rPr lang="en-US" dirty="0"/>
              <a:t>R</a:t>
            </a:r>
            <a:r>
              <a:rPr lang="en-US" dirty="0" smtClean="0"/>
              <a:t>eiki</a:t>
            </a:r>
            <a:r>
              <a:rPr lang="en-US" dirty="0"/>
              <a:t>?</a:t>
            </a:r>
          </a:p>
        </p:txBody>
      </p:sp>
    </p:spTree>
    <p:extLst>
      <p:ext uri="{BB962C8B-B14F-4D97-AF65-F5344CB8AC3E}">
        <p14:creationId xmlns:p14="http://schemas.microsoft.com/office/powerpoint/2010/main" val="3959324310"/>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8C59B386-999D-4CB6-B907-9F3997C027CC}"/>
    </a:ext>
  </a:extLst>
</a:theme>
</file>

<file path=docProps/app.xml><?xml version="1.0" encoding="utf-8"?>
<Properties xmlns="http://schemas.openxmlformats.org/officeDocument/2006/extended-properties" xmlns:vt="http://schemas.openxmlformats.org/officeDocument/2006/docPropsVTypes">
  <Template>Facet</Template>
  <TotalTime>255</TotalTime>
  <Words>921</Words>
  <Application>Microsoft Office PowerPoint</Application>
  <PresentationFormat>Widescreen</PresentationFormat>
  <Paragraphs>79</Paragraphs>
  <Slides>23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Trebuchet MS</vt:lpstr>
      <vt:lpstr>Wingdings 3</vt:lpstr>
      <vt:lpstr>Facet</vt:lpstr>
      <vt:lpstr>Benefits of Complementary and Integrative Modalities </vt:lpstr>
      <vt:lpstr>What is Complementary Medicine?</vt:lpstr>
      <vt:lpstr>HAVE ANYONE EVER TRIED COMPLEMENTARY MEDICINE OR MODALITIES?</vt:lpstr>
      <vt:lpstr>Modalities of Interest!!</vt:lpstr>
      <vt:lpstr>BREAKOUT GROUP!!!</vt:lpstr>
      <vt:lpstr>Mindful Meditation</vt:lpstr>
      <vt:lpstr>Do anyone have stories of practicing  mindful meditation?</vt:lpstr>
      <vt:lpstr>Reiki</vt:lpstr>
      <vt:lpstr>What are your thoughts on Reiki?</vt:lpstr>
      <vt:lpstr>YOGA</vt:lpstr>
      <vt:lpstr>EXERCISE!!!</vt:lpstr>
      <vt:lpstr>Tai Chi </vt:lpstr>
      <vt:lpstr>Acupuncture</vt:lpstr>
      <vt:lpstr>Chiropractic  </vt:lpstr>
      <vt:lpstr>QUIZ</vt:lpstr>
      <vt:lpstr>Who developed a number of  bare hand martial arts which gave rise to ‘tai chi’?</vt:lpstr>
      <vt:lpstr>B:Zhang Sanfeng  </vt:lpstr>
      <vt:lpstr>Which Practice does spiritual healing that involves holding one’s hands on or above another’s body?</vt:lpstr>
      <vt:lpstr>D:Reiki </vt:lpstr>
      <vt:lpstr>Which practice Relieves chronic pain, reduces stress and anxiety, and stimulates the body's natural healing responses? </vt:lpstr>
      <vt:lpstr>B:Acupuncture  </vt:lpstr>
      <vt:lpstr>PowerPoint Presentation</vt:lpstr>
      <vt:lpstr>Thank You!!</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Benefits of Complementary and Integrative Modalities</dc:title>
  <dc:creator>Pettigrew, Khari S GSM2 USN, ACU-5</dc:creator>
  <cp:lastModifiedBy>Pettigrew, Khari S GSM2 USN, ACU-5</cp:lastModifiedBy>
  <cp:revision>24</cp:revision>
  <dcterms:created xsi:type="dcterms:W3CDTF">2026-06-14T10:51:25Z</dcterms:created>
  <dcterms:modified xsi:type="dcterms:W3CDTF">2026-06-15T09:06:23Z</dcterms:modified>
</cp:coreProperties>
</file>